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C9E1A9-DBF4-4363-ADCE-98C4ACE5B7BD}" type="datetimeFigureOut">
              <a:rPr lang="en-GB" smtClean="0"/>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3786733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9E1A9-DBF4-4363-ADCE-98C4ACE5B7BD}" type="datetimeFigureOut">
              <a:rPr lang="en-GB" smtClean="0"/>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1598654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9E1A9-DBF4-4363-ADCE-98C4ACE5B7BD}" type="datetimeFigureOut">
              <a:rPr lang="en-GB" smtClean="0"/>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310664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C9E1A9-DBF4-4363-ADCE-98C4ACE5B7BD}" type="datetimeFigureOut">
              <a:rPr lang="en-GB" smtClean="0"/>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138915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C9E1A9-DBF4-4363-ADCE-98C4ACE5B7BD}" type="datetimeFigureOut">
              <a:rPr lang="en-GB" smtClean="0"/>
              <a:t>19/09/2014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182487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C9E1A9-DBF4-4363-ADCE-98C4ACE5B7BD}" type="datetimeFigureOut">
              <a:rPr lang="en-GB" smtClean="0"/>
              <a:t>19/09/2014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114350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C9E1A9-DBF4-4363-ADCE-98C4ACE5B7BD}" type="datetimeFigureOut">
              <a:rPr lang="en-GB" smtClean="0"/>
              <a:t>19/09/2014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345134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C9E1A9-DBF4-4363-ADCE-98C4ACE5B7BD}" type="datetimeFigureOut">
              <a:rPr lang="en-GB" smtClean="0"/>
              <a:t>19/09/2014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29760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9E1A9-DBF4-4363-ADCE-98C4ACE5B7BD}" type="datetimeFigureOut">
              <a:rPr lang="en-GB" smtClean="0"/>
              <a:t>19/09/2014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158014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9E1A9-DBF4-4363-ADCE-98C4ACE5B7BD}" type="datetimeFigureOut">
              <a:rPr lang="en-GB" smtClean="0"/>
              <a:t>19/09/2014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48627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9E1A9-DBF4-4363-ADCE-98C4ACE5B7BD}" type="datetimeFigureOut">
              <a:rPr lang="en-GB" smtClean="0"/>
              <a:t>19/09/2014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72E89-3357-4947-9546-3FD3622683E1}" type="slidenum">
              <a:rPr lang="en-GB" smtClean="0"/>
              <a:t>‹#›</a:t>
            </a:fld>
            <a:endParaRPr lang="en-GB"/>
          </a:p>
        </p:txBody>
      </p:sp>
    </p:spTree>
    <p:extLst>
      <p:ext uri="{BB962C8B-B14F-4D97-AF65-F5344CB8AC3E}">
        <p14:creationId xmlns:p14="http://schemas.microsoft.com/office/powerpoint/2010/main" val="296548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9E1A9-DBF4-4363-ADCE-98C4ACE5B7BD}" type="datetimeFigureOut">
              <a:rPr lang="en-GB" smtClean="0"/>
              <a:t>19/09/2014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72E89-3357-4947-9546-3FD3622683E1}" type="slidenum">
              <a:rPr lang="en-GB" smtClean="0"/>
              <a:t>‹#›</a:t>
            </a:fld>
            <a:endParaRPr lang="en-GB"/>
          </a:p>
        </p:txBody>
      </p:sp>
    </p:spTree>
    <p:extLst>
      <p:ext uri="{BB962C8B-B14F-4D97-AF65-F5344CB8AC3E}">
        <p14:creationId xmlns:p14="http://schemas.microsoft.com/office/powerpoint/2010/main" val="132846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smtClean="0"/>
              <a:t>Web animation</a:t>
            </a:r>
            <a:endParaRPr lang="en-GB" sz="7200" dirty="0"/>
          </a:p>
        </p:txBody>
      </p:sp>
      <p:sp>
        <p:nvSpPr>
          <p:cNvPr id="3" name="Subtitle 2"/>
          <p:cNvSpPr>
            <a:spLocks noGrp="1"/>
          </p:cNvSpPr>
          <p:nvPr>
            <p:ph type="subTitle" idx="1"/>
          </p:nvPr>
        </p:nvSpPr>
        <p:spPr/>
        <p:txBody>
          <a:bodyPr/>
          <a:lstStyle/>
          <a:p>
            <a:r>
              <a:rPr lang="en-GB" dirty="0" smtClean="0"/>
              <a:t>Gladys Nzita-Mak</a:t>
            </a:r>
            <a:endParaRPr lang="en-GB" dirty="0"/>
          </a:p>
        </p:txBody>
      </p:sp>
    </p:spTree>
    <p:extLst>
      <p:ext uri="{BB962C8B-B14F-4D97-AF65-F5344CB8AC3E}">
        <p14:creationId xmlns:p14="http://schemas.microsoft.com/office/powerpoint/2010/main" val="3434476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Hand </a:t>
            </a:r>
            <a:r>
              <a:rPr lang="en-GB" dirty="0" smtClean="0"/>
              <a:t>drawn</a:t>
            </a:r>
            <a:endParaRPr lang="en-GB" dirty="0"/>
          </a:p>
        </p:txBody>
      </p:sp>
      <p:sp>
        <p:nvSpPr>
          <p:cNvPr id="3" name="Content Placeholder 2"/>
          <p:cNvSpPr>
            <a:spLocks noGrp="1"/>
          </p:cNvSpPr>
          <p:nvPr>
            <p:ph idx="1"/>
          </p:nvPr>
        </p:nvSpPr>
        <p:spPr>
          <a:xfrm>
            <a:off x="457200" y="1600201"/>
            <a:ext cx="8229600" cy="2188840"/>
          </a:xfrm>
        </p:spPr>
        <p:txBody>
          <a:bodyPr>
            <a:normAutofit fontScale="85000" lnSpcReduction="10000"/>
          </a:bodyPr>
          <a:lstStyle/>
          <a:p>
            <a:pPr marL="0" indent="0">
              <a:buNone/>
            </a:pPr>
            <a:r>
              <a:rPr lang="en-GB" dirty="0" smtClean="0"/>
              <a:t>This type of animation is a technique of drawing images by pen and paper and using it as an animation, for example in the image below is a hand drawn animation of a person </a:t>
            </a:r>
            <a:r>
              <a:rPr lang="en-GB" dirty="0" smtClean="0"/>
              <a:t>walking, showing all the stages exactly of the persons’ movement.</a:t>
            </a:r>
            <a:endParaRPr lang="en-GB" dirty="0"/>
          </a:p>
        </p:txBody>
      </p:sp>
      <p:pic>
        <p:nvPicPr>
          <p:cNvPr id="2050" name="Picture 2" descr="http://theb-roll.com/wp-content/uploads/2010/07/Day122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717032"/>
            <a:ext cx="4392488" cy="295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66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Claymation</a:t>
            </a:r>
            <a:endParaRPr lang="en-GB" dirty="0"/>
          </a:p>
        </p:txBody>
      </p:sp>
      <p:sp>
        <p:nvSpPr>
          <p:cNvPr id="3" name="Content Placeholder 2"/>
          <p:cNvSpPr>
            <a:spLocks noGrp="1"/>
          </p:cNvSpPr>
          <p:nvPr>
            <p:ph idx="1"/>
          </p:nvPr>
        </p:nvSpPr>
        <p:spPr>
          <a:xfrm>
            <a:off x="457200" y="1600201"/>
            <a:ext cx="8229600" cy="2548879"/>
          </a:xfrm>
        </p:spPr>
        <p:txBody>
          <a:bodyPr>
            <a:normAutofit fontScale="85000" lnSpcReduction="20000"/>
          </a:bodyPr>
          <a:lstStyle/>
          <a:p>
            <a:pPr marL="0" indent="0">
              <a:buNone/>
            </a:pPr>
            <a:r>
              <a:rPr lang="en-US" dirty="0"/>
              <a:t>Claymation </a:t>
            </a:r>
            <a:r>
              <a:rPr lang="en-US" dirty="0" smtClean="0"/>
              <a:t>is having clay and sculpting it into an object such as a person, which can be moved </a:t>
            </a:r>
            <a:r>
              <a:rPr lang="en-US" dirty="0"/>
              <a:t>frame by frame to make an animation. This can be done by the use of still images. For every still image taken, the object has been moved in every still and once played back, it creates the illusion of movement</a:t>
            </a:r>
            <a:r>
              <a:rPr lang="en-US" dirty="0" smtClean="0"/>
              <a:t>. For example, the cartoon show “Wallace and Gromit” is a show made by claymation.</a:t>
            </a:r>
            <a:endParaRPr lang="en-US" dirty="0"/>
          </a:p>
          <a:p>
            <a:pPr marL="0" indent="0">
              <a:buNone/>
            </a:pPr>
            <a:endParaRPr lang="en-GB" dirty="0"/>
          </a:p>
        </p:txBody>
      </p:sp>
      <p:pic>
        <p:nvPicPr>
          <p:cNvPr id="1026" name="Picture 2" descr="http://www.theage.com.au/ffximage/2005/08/12/wallace_gromit_wideweb__430x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149080"/>
            <a:ext cx="40957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365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Stop </a:t>
            </a:r>
            <a:r>
              <a:rPr lang="en-GB" dirty="0" smtClean="0"/>
              <a:t>motion</a:t>
            </a:r>
            <a:endParaRPr lang="en-GB" dirty="0"/>
          </a:p>
        </p:txBody>
      </p:sp>
      <p:sp>
        <p:nvSpPr>
          <p:cNvPr id="3" name="Content Placeholder 2"/>
          <p:cNvSpPr>
            <a:spLocks noGrp="1"/>
          </p:cNvSpPr>
          <p:nvPr>
            <p:ph idx="1"/>
          </p:nvPr>
        </p:nvSpPr>
        <p:spPr>
          <a:xfrm>
            <a:off x="251520" y="1628800"/>
            <a:ext cx="4186808" cy="4421087"/>
          </a:xfrm>
        </p:spPr>
        <p:txBody>
          <a:bodyPr>
            <a:normAutofit fontScale="77500" lnSpcReduction="20000"/>
          </a:bodyPr>
          <a:lstStyle/>
          <a:p>
            <a:pPr marL="0" indent="0">
              <a:buNone/>
            </a:pPr>
            <a:r>
              <a:rPr lang="en-GB" dirty="0" smtClean="0"/>
              <a:t>Stop motion is the technique of having an object such as either clay or a simple figure like a toy, and bringing it to life by taking small shots of video moving the figures slightly frame by frame creating an animation</a:t>
            </a:r>
            <a:r>
              <a:rPr lang="en-GB" dirty="0" smtClean="0"/>
              <a:t>. In the image below two figures (a dog and a man) are being set up for stop motion animation with a stage and a camera ready to shoot.</a:t>
            </a:r>
            <a:endParaRPr lang="en-GB" dirty="0"/>
          </a:p>
        </p:txBody>
      </p:sp>
      <p:pic>
        <p:nvPicPr>
          <p:cNvPr id="2050" name="Picture 2" descr="http://www.stormthecastle.com/stop-motion-animation/images/animation-studi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020" y="1844824"/>
            <a:ext cx="4602088" cy="345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8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Animated </a:t>
            </a:r>
            <a:r>
              <a:rPr lang="en-GB" dirty="0" smtClean="0"/>
              <a:t>cartoons</a:t>
            </a:r>
            <a:endParaRPr lang="en-GB" dirty="0"/>
          </a:p>
        </p:txBody>
      </p:sp>
      <p:sp>
        <p:nvSpPr>
          <p:cNvPr id="3" name="Content Placeholder 2"/>
          <p:cNvSpPr>
            <a:spLocks noGrp="1"/>
          </p:cNvSpPr>
          <p:nvPr>
            <p:ph idx="1"/>
          </p:nvPr>
        </p:nvSpPr>
        <p:spPr>
          <a:xfrm>
            <a:off x="457200" y="1600200"/>
            <a:ext cx="4186808" cy="4525963"/>
          </a:xfrm>
        </p:spPr>
        <p:txBody>
          <a:bodyPr>
            <a:normAutofit/>
          </a:bodyPr>
          <a:lstStyle/>
          <a:p>
            <a:pPr marL="0" indent="0">
              <a:buNone/>
            </a:pPr>
            <a:r>
              <a:rPr lang="en-GB" sz="2800" dirty="0" smtClean="0"/>
              <a:t>Animated cartoons are motion pictures or television films that consist of drawings, objects and even graphics from computers which are simulated into movement in frames</a:t>
            </a:r>
            <a:r>
              <a:rPr lang="en-GB" sz="2800" dirty="0" smtClean="0"/>
              <a:t>. </a:t>
            </a:r>
            <a:r>
              <a:rPr lang="en-GB" sz="2800" dirty="0" smtClean="0"/>
              <a:t>The ultimate Spider-Man is a popular animated cartoon.</a:t>
            </a:r>
            <a:endParaRPr lang="en-GB" sz="2800" dirty="0" smtClean="0"/>
          </a:p>
          <a:p>
            <a:pPr marL="0" indent="0">
              <a:buNone/>
            </a:pPr>
            <a:endParaRPr lang="en-GB" sz="2800" dirty="0"/>
          </a:p>
          <a:p>
            <a:pPr marL="0" indent="0">
              <a:buNone/>
            </a:pPr>
            <a:endParaRPr lang="en-GB" sz="2800" dirty="0" smtClean="0"/>
          </a:p>
        </p:txBody>
      </p:sp>
      <p:pic>
        <p:nvPicPr>
          <p:cNvPr id="3074" name="Picture 2" descr="http://www.cartoonshdwallpaper.com/wp-content/uploads/images/35371-pin-comics-spiderman-marvel-high-definition-cartoon-hd-wallpaper-on_1280x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772816"/>
            <a:ext cx="3085716" cy="3772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77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Flip </a:t>
            </a:r>
            <a:r>
              <a:rPr lang="en-GB" dirty="0" smtClean="0"/>
              <a:t>books</a:t>
            </a:r>
            <a:endParaRPr lang="en-GB" dirty="0"/>
          </a:p>
        </p:txBody>
      </p:sp>
      <p:sp>
        <p:nvSpPr>
          <p:cNvPr id="3" name="Content Placeholder 2"/>
          <p:cNvSpPr>
            <a:spLocks noGrp="1"/>
          </p:cNvSpPr>
          <p:nvPr>
            <p:ph idx="1"/>
          </p:nvPr>
        </p:nvSpPr>
        <p:spPr>
          <a:xfrm>
            <a:off x="457200" y="1600200"/>
            <a:ext cx="8229600" cy="2260847"/>
          </a:xfrm>
        </p:spPr>
        <p:txBody>
          <a:bodyPr>
            <a:normAutofit fontScale="85000" lnSpcReduction="20000"/>
          </a:bodyPr>
          <a:lstStyle/>
          <a:p>
            <a:pPr marL="0" indent="0">
              <a:buNone/>
            </a:pPr>
            <a:r>
              <a:rPr lang="en-GB" dirty="0" smtClean="0"/>
              <a:t>Flip books are a series of images in an animated sequence which when flipped through, create the illusion of movement</a:t>
            </a:r>
            <a:r>
              <a:rPr lang="en-GB" dirty="0" smtClean="0"/>
              <a:t>. The image below shows a sequence of images of a man doing a backflip, so when flipped through in an actual flip book, the animation of the backflip will be shown.</a:t>
            </a:r>
            <a:endParaRPr lang="en-GB" dirty="0"/>
          </a:p>
        </p:txBody>
      </p:sp>
      <p:pic>
        <p:nvPicPr>
          <p:cNvPr id="4098" name="Picture 2" descr="http://www.awn.com/sites/default/files/styles/inline/public/image/attached/1583-cohen07flip.gif?itok=3ki-9r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861048"/>
            <a:ext cx="5086989" cy="258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6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492896"/>
            <a:ext cx="4258816" cy="1143000"/>
          </a:xfrm>
        </p:spPr>
        <p:txBody>
          <a:bodyPr>
            <a:noAutofit/>
          </a:bodyPr>
          <a:lstStyle/>
          <a:p>
            <a:r>
              <a:rPr lang="en-GB" sz="6600" dirty="0" smtClean="0"/>
              <a:t>Uses of web animation</a:t>
            </a:r>
            <a:endParaRPr lang="en-GB" sz="6600" dirty="0"/>
          </a:p>
        </p:txBody>
      </p:sp>
      <p:sp>
        <p:nvSpPr>
          <p:cNvPr id="6" name="Content Placeholder 5"/>
          <p:cNvSpPr>
            <a:spLocks noGrp="1"/>
          </p:cNvSpPr>
          <p:nvPr>
            <p:ph sz="half" idx="1"/>
          </p:nvPr>
        </p:nvSpPr>
        <p:spPr>
          <a:xfrm>
            <a:off x="4716016" y="1556792"/>
            <a:ext cx="4038600" cy="4525963"/>
          </a:xfrm>
        </p:spPr>
        <p:txBody>
          <a:bodyPr/>
          <a:lstStyle/>
          <a:p>
            <a:r>
              <a:rPr lang="en-GB" sz="3600" dirty="0" smtClean="0"/>
              <a:t>Banner ads</a:t>
            </a:r>
          </a:p>
          <a:p>
            <a:r>
              <a:rPr lang="en-GB" sz="3600" dirty="0" smtClean="0"/>
              <a:t>Promotion</a:t>
            </a:r>
          </a:p>
          <a:p>
            <a:r>
              <a:rPr lang="en-GB" sz="3600" dirty="0" smtClean="0"/>
              <a:t>Instruction</a:t>
            </a:r>
          </a:p>
          <a:p>
            <a:r>
              <a:rPr lang="en-GB" sz="3600" dirty="0" smtClean="0"/>
              <a:t>Information</a:t>
            </a:r>
          </a:p>
          <a:p>
            <a:r>
              <a:rPr lang="en-GB" sz="3600" dirty="0" smtClean="0"/>
              <a:t>Entertainment</a:t>
            </a:r>
          </a:p>
          <a:p>
            <a:endParaRPr lang="en-GB" dirty="0"/>
          </a:p>
        </p:txBody>
      </p:sp>
    </p:spTree>
    <p:extLst>
      <p:ext uri="{BB962C8B-B14F-4D97-AF65-F5344CB8AC3E}">
        <p14:creationId xmlns:p14="http://schemas.microsoft.com/office/powerpoint/2010/main" val="755830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Banner ads</a:t>
            </a:r>
            <a:endParaRPr lang="en-GB" dirty="0"/>
          </a:p>
        </p:txBody>
      </p:sp>
      <p:sp>
        <p:nvSpPr>
          <p:cNvPr id="5" name="Content Placeholder 4"/>
          <p:cNvSpPr>
            <a:spLocks noGrp="1"/>
          </p:cNvSpPr>
          <p:nvPr>
            <p:ph idx="1"/>
          </p:nvPr>
        </p:nvSpPr>
        <p:spPr>
          <a:xfrm>
            <a:off x="251520" y="1556792"/>
            <a:ext cx="4114800" cy="4853135"/>
          </a:xfrm>
        </p:spPr>
        <p:txBody>
          <a:bodyPr>
            <a:noAutofit/>
          </a:bodyPr>
          <a:lstStyle/>
          <a:p>
            <a:pPr marL="0" indent="0">
              <a:buNone/>
            </a:pPr>
            <a:r>
              <a:rPr lang="en-GB" sz="1800" dirty="0" smtClean="0"/>
              <a:t>Banner ads are used on websites as promotions, promoting other websites or even new games or films that are being released. Banner ads can simply be text with graphics, or can be more advanced by having animations and sounds added onto them. Banner ads are interactive, and some can be dictated by cookies found in a users search history. For example in the image below, </a:t>
            </a:r>
            <a:r>
              <a:rPr lang="en-GB" sz="1800" dirty="0" smtClean="0"/>
              <a:t>the banner ad at the top of the page is a TFL advertisement that has the red Wi-Fi sign animated to attract viewers on the page to click on the advertisement.</a:t>
            </a:r>
            <a:endParaRPr lang="en-GB" sz="18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020"/>
          <a:stretch/>
        </p:blipFill>
        <p:spPr bwMode="auto">
          <a:xfrm>
            <a:off x="4273457" y="1556792"/>
            <a:ext cx="489654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492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Promotion</a:t>
            </a:r>
            <a:endParaRPr lang="en-GB" dirty="0"/>
          </a:p>
        </p:txBody>
      </p:sp>
      <p:sp>
        <p:nvSpPr>
          <p:cNvPr id="3" name="Content Placeholder 2"/>
          <p:cNvSpPr>
            <a:spLocks noGrp="1"/>
          </p:cNvSpPr>
          <p:nvPr>
            <p:ph idx="1"/>
          </p:nvPr>
        </p:nvSpPr>
        <p:spPr>
          <a:xfrm>
            <a:off x="457200" y="1600200"/>
            <a:ext cx="8229600" cy="3596229"/>
          </a:xfrm>
        </p:spPr>
        <p:txBody>
          <a:bodyPr>
            <a:normAutofit/>
          </a:bodyPr>
          <a:lstStyle/>
          <a:p>
            <a:pPr marL="0" indent="0">
              <a:buNone/>
            </a:pPr>
            <a:r>
              <a:rPr lang="en-GB" sz="2000" dirty="0" smtClean="0"/>
              <a:t>Animation can be used to advertise products for companies such as on TV, Kellogg's use animations to promote their cereals to kids in order to attract them to their products. The reason for using animations for promotion is to attract wider audiences to whatever is being promoted, having more people aware of the promoted product. In the image below, one of Kellogg's popular cereal advertisements for </a:t>
            </a:r>
            <a:r>
              <a:rPr lang="en-GB" sz="2000" dirty="0" smtClean="0"/>
              <a:t>coco </a:t>
            </a:r>
            <a:r>
              <a:rPr lang="en-GB" sz="2000" dirty="0" smtClean="0"/>
              <a:t>pops use CGI for their animations.</a:t>
            </a:r>
            <a:endParaRPr lang="en-GB" sz="2000" dirty="0"/>
          </a:p>
        </p:txBody>
      </p:sp>
      <p:pic>
        <p:nvPicPr>
          <p:cNvPr id="3074" name="Picture 2" descr="http://i0.wp.com/www.cgmeetup.net/home/wp-content/uploads/2012/11/290504539_960.jpg?resize=640%2C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89040"/>
            <a:ext cx="5004048" cy="281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865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Instruction</a:t>
            </a:r>
            <a:endParaRPr lang="en-GB" dirty="0"/>
          </a:p>
        </p:txBody>
      </p:sp>
      <p:sp>
        <p:nvSpPr>
          <p:cNvPr id="3" name="Content Placeholder 2"/>
          <p:cNvSpPr>
            <a:spLocks noGrp="1"/>
          </p:cNvSpPr>
          <p:nvPr>
            <p:ph idx="1"/>
          </p:nvPr>
        </p:nvSpPr>
        <p:spPr>
          <a:xfrm>
            <a:off x="457200" y="1600200"/>
            <a:ext cx="4186808" cy="4853135"/>
          </a:xfrm>
        </p:spPr>
        <p:txBody>
          <a:bodyPr>
            <a:noAutofit/>
          </a:bodyPr>
          <a:lstStyle/>
          <a:p>
            <a:pPr marL="0" indent="0">
              <a:buNone/>
            </a:pPr>
            <a:r>
              <a:rPr lang="en-GB" sz="2200" dirty="0" smtClean="0"/>
              <a:t>In games, animations can be used to describe to a player how a game works instead of just having plain text to inform them. For example, in the game below Super Mario, it has instructions for the player to move the character left or right, and if the player were to press it, it would move left or right. Whilst giving instructions it is animated by flashing/popping up to the user as each instruction follows.</a:t>
            </a:r>
            <a:endParaRPr lang="en-GB" sz="2200" dirty="0"/>
          </a:p>
        </p:txBody>
      </p:sp>
      <p:pic>
        <p:nvPicPr>
          <p:cNvPr id="1030" name="Picture 6" descr="http://cdn.gajitz.com/wp-content/uploads/2010/10/smb-20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527" y="1700808"/>
            <a:ext cx="405008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469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Information</a:t>
            </a:r>
            <a:endParaRPr lang="en-GB" dirty="0"/>
          </a:p>
        </p:txBody>
      </p:sp>
      <p:sp>
        <p:nvSpPr>
          <p:cNvPr id="3" name="Content Placeholder 2"/>
          <p:cNvSpPr>
            <a:spLocks noGrp="1"/>
          </p:cNvSpPr>
          <p:nvPr>
            <p:ph idx="1"/>
          </p:nvPr>
        </p:nvSpPr>
        <p:spPr/>
        <p:txBody>
          <a:bodyPr>
            <a:normAutofit/>
          </a:bodyPr>
          <a:lstStyle/>
          <a:p>
            <a:pPr marL="0" indent="0">
              <a:buNone/>
            </a:pPr>
            <a:r>
              <a:rPr lang="en-GB" sz="2800" dirty="0" smtClean="0"/>
              <a:t>An animation can be used as information in for of advertisement or even in work presentations, for example an animation informing the public not to smoke, by so they could use a no smoking animation just for effect, in the image below, the cigarette's smoke is animated as it is burning.</a:t>
            </a:r>
            <a:endParaRPr lang="en-GB" sz="2800" dirty="0"/>
          </a:p>
        </p:txBody>
      </p:sp>
      <p:pic>
        <p:nvPicPr>
          <p:cNvPr id="1026" name="Picture 2" descr="http://www.123gifs.eu/free-gifs/signs/schilder-010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57622" y="3933056"/>
            <a:ext cx="2658794" cy="249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44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Entertainment</a:t>
            </a:r>
            <a:endParaRPr lang="en-GB" dirty="0"/>
          </a:p>
        </p:txBody>
      </p:sp>
      <p:sp>
        <p:nvSpPr>
          <p:cNvPr id="3" name="Content Placeholder 2"/>
          <p:cNvSpPr>
            <a:spLocks noGrp="1"/>
          </p:cNvSpPr>
          <p:nvPr>
            <p:ph idx="1"/>
          </p:nvPr>
        </p:nvSpPr>
        <p:spPr/>
        <p:txBody>
          <a:bodyPr/>
          <a:lstStyle/>
          <a:p>
            <a:pPr marL="0" indent="0">
              <a:buNone/>
            </a:pPr>
            <a:r>
              <a:rPr lang="en-GB" dirty="0" smtClean="0"/>
              <a:t>In entertainment, animations is used in games, TV shows and on websites. For example WWE airs a new animated series called WWE Slam City, which </a:t>
            </a:r>
            <a:r>
              <a:rPr lang="en-GB" smtClean="0"/>
              <a:t>uses claymation in </a:t>
            </a:r>
            <a:r>
              <a:rPr lang="en-GB" dirty="0" smtClean="0"/>
              <a:t>order to attract the younger viewers to watch the show. </a:t>
            </a:r>
            <a:endParaRPr lang="en-GB" dirty="0"/>
          </a:p>
        </p:txBody>
      </p:sp>
      <p:pic>
        <p:nvPicPr>
          <p:cNvPr id="2050" name="Picture 2" descr="http://i.ytimg.com/vi/kUTQ4Pd57v4/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293096"/>
            <a:ext cx="422446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748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72816"/>
            <a:ext cx="3793022" cy="3442394"/>
          </a:xfrm>
        </p:spPr>
        <p:txBody>
          <a:bodyPr>
            <a:noAutofit/>
          </a:bodyPr>
          <a:lstStyle/>
          <a:p>
            <a:r>
              <a:rPr lang="en-GB" sz="6600" dirty="0" smtClean="0"/>
              <a:t>Principles of Animation</a:t>
            </a:r>
            <a:endParaRPr lang="en-GB" sz="6600" dirty="0"/>
          </a:p>
        </p:txBody>
      </p:sp>
      <p:sp>
        <p:nvSpPr>
          <p:cNvPr id="3" name="Content Placeholder 2"/>
          <p:cNvSpPr>
            <a:spLocks noGrp="1"/>
          </p:cNvSpPr>
          <p:nvPr>
            <p:ph idx="1"/>
          </p:nvPr>
        </p:nvSpPr>
        <p:spPr>
          <a:xfrm>
            <a:off x="4572000" y="1600200"/>
            <a:ext cx="4114800" cy="4525963"/>
          </a:xfrm>
        </p:spPr>
        <p:txBody>
          <a:bodyPr/>
          <a:lstStyle/>
          <a:p>
            <a:r>
              <a:rPr lang="en-GB" dirty="0" smtClean="0"/>
              <a:t>Persistence of vision</a:t>
            </a:r>
          </a:p>
          <a:p>
            <a:r>
              <a:rPr lang="en-GB" dirty="0" smtClean="0"/>
              <a:t>Hand drawn</a:t>
            </a:r>
          </a:p>
          <a:p>
            <a:r>
              <a:rPr lang="en-GB" dirty="0" smtClean="0"/>
              <a:t>Claymation</a:t>
            </a:r>
          </a:p>
          <a:p>
            <a:r>
              <a:rPr lang="en-GB" dirty="0" smtClean="0"/>
              <a:t>Stop motion</a:t>
            </a:r>
          </a:p>
          <a:p>
            <a:r>
              <a:rPr lang="en-GB" dirty="0" smtClean="0"/>
              <a:t>Animated cartoons</a:t>
            </a:r>
          </a:p>
          <a:p>
            <a:r>
              <a:rPr lang="en-GB" dirty="0" smtClean="0"/>
              <a:t>Flip books</a:t>
            </a:r>
            <a:endParaRPr lang="en-GB" dirty="0"/>
          </a:p>
        </p:txBody>
      </p:sp>
    </p:spTree>
    <p:extLst>
      <p:ext uri="{BB962C8B-B14F-4D97-AF65-F5344CB8AC3E}">
        <p14:creationId xmlns:p14="http://schemas.microsoft.com/office/powerpoint/2010/main" val="1653583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Persistence of </a:t>
            </a:r>
            <a:r>
              <a:rPr lang="en-GB" dirty="0" smtClean="0"/>
              <a:t>vision</a:t>
            </a:r>
            <a:endParaRPr lang="en-GB" dirty="0"/>
          </a:p>
        </p:txBody>
      </p:sp>
      <p:pic>
        <p:nvPicPr>
          <p:cNvPr id="3074" name="Picture 2" descr="http://cf.broadsheet.ie/wp-content/uploads/2012/09/catill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4725" y="4395580"/>
            <a:ext cx="5629275" cy="245745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1"/>
            <a:ext cx="8229600" cy="3412976"/>
          </a:xfrm>
        </p:spPr>
        <p:txBody>
          <a:bodyPr>
            <a:normAutofit fontScale="92500" lnSpcReduction="10000"/>
          </a:bodyPr>
          <a:lstStyle/>
          <a:p>
            <a:pPr marL="0" indent="0">
              <a:buNone/>
            </a:pPr>
            <a:r>
              <a:rPr lang="en-GB" dirty="0"/>
              <a:t>Persistence of vision </a:t>
            </a:r>
            <a:r>
              <a:rPr lang="en-GB" dirty="0" smtClean="0"/>
              <a:t>is a trick of the eye, as it allows the brain to remember a movement, </a:t>
            </a:r>
            <a:r>
              <a:rPr lang="en-GB" dirty="0"/>
              <a:t>followed by another movement and </a:t>
            </a:r>
            <a:r>
              <a:rPr lang="en-GB" dirty="0" smtClean="0"/>
              <a:t>preserves </a:t>
            </a:r>
            <a:r>
              <a:rPr lang="en-GB" dirty="0"/>
              <a:t>it for a short amount of time</a:t>
            </a:r>
            <a:r>
              <a:rPr lang="en-GB" dirty="0" smtClean="0"/>
              <a:t>. It </a:t>
            </a:r>
            <a:r>
              <a:rPr lang="en-GB" dirty="0"/>
              <a:t>gives the sense of motion/movement when </a:t>
            </a:r>
            <a:r>
              <a:rPr lang="en-GB" dirty="0" smtClean="0"/>
              <a:t>looking at images </a:t>
            </a:r>
            <a:r>
              <a:rPr lang="en-GB" dirty="0"/>
              <a:t>that are closely-timed. </a:t>
            </a:r>
            <a:r>
              <a:rPr lang="en-GB" dirty="0" smtClean="0"/>
              <a:t>If there were no persistence </a:t>
            </a:r>
            <a:r>
              <a:rPr lang="en-GB" dirty="0"/>
              <a:t>of vision, animation would just be seen as a set of pictures.</a:t>
            </a:r>
            <a:endParaRPr lang="en-US" dirty="0"/>
          </a:p>
          <a:p>
            <a:pPr marL="0" indent="0">
              <a:buNone/>
            </a:pPr>
            <a:endParaRPr lang="en-GB" dirty="0"/>
          </a:p>
        </p:txBody>
      </p:sp>
    </p:spTree>
    <p:extLst>
      <p:ext uri="{BB962C8B-B14F-4D97-AF65-F5344CB8AC3E}">
        <p14:creationId xmlns:p14="http://schemas.microsoft.com/office/powerpoint/2010/main" val="3567334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775</Words>
  <Application>Microsoft Office PowerPoint</Application>
  <PresentationFormat>On-screen Show (4:3)</PresentationFormat>
  <Paragraphs>37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Web animation</vt:lpstr>
      <vt:lpstr>Uses of web animation</vt:lpstr>
      <vt:lpstr>Banner ads</vt:lpstr>
      <vt:lpstr>Promotion</vt:lpstr>
      <vt:lpstr>Instruction</vt:lpstr>
      <vt:lpstr>Information</vt:lpstr>
      <vt:lpstr>Entertainment</vt:lpstr>
      <vt:lpstr>Principles of Animation</vt:lpstr>
      <vt:lpstr>Persistence of vision</vt:lpstr>
      <vt:lpstr>Hand drawn</vt:lpstr>
      <vt:lpstr>Claymation</vt:lpstr>
      <vt:lpstr>Stop motion</vt:lpstr>
      <vt:lpstr>Animated cartoons</vt:lpstr>
      <vt:lpstr>Flip books</vt:lpstr>
    </vt:vector>
  </TitlesOfParts>
  <Company>H6FC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animation</dc:title>
  <dc:creator>Nzita-Mak, Gladys</dc:creator>
  <cp:lastModifiedBy>Nzita-Mak, Gladys</cp:lastModifiedBy>
  <cp:revision>39</cp:revision>
  <dcterms:created xsi:type="dcterms:W3CDTF">2014-09-10T13:16:07Z</dcterms:created>
  <dcterms:modified xsi:type="dcterms:W3CDTF">2014-09-19T09:19:04Z</dcterms:modified>
</cp:coreProperties>
</file>