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427128-46F5-476B-B17B-02C6D635DC1D}" type="datetimeFigureOut">
              <a:rPr lang="en-GB" smtClean="0"/>
              <a:t>17/11/2014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A6C292-B5F0-4075-ABD7-0FC61904356E}" type="slidenum">
              <a:rPr lang="en-GB" smtClean="0"/>
              <a:t>‹#›</a:t>
            </a:fld>
            <a:endParaRPr lang="en-GB"/>
          </a:p>
        </p:txBody>
      </p:sp>
    </p:spTree>
    <p:extLst>
      <p:ext uri="{BB962C8B-B14F-4D97-AF65-F5344CB8AC3E}">
        <p14:creationId xmlns:p14="http://schemas.microsoft.com/office/powerpoint/2010/main" val="35021035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AC14CE-B8A9-433D-8554-7EACC59CAEA0}"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355310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C14CE-B8A9-433D-8554-7EACC59CAEA0}"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396944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C14CE-B8A9-433D-8554-7EACC59CAEA0}"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36587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AC14CE-B8A9-433D-8554-7EACC59CAEA0}"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8656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C14CE-B8A9-433D-8554-7EACC59CAEA0}" type="datetimeFigureOut">
              <a:rPr lang="en-GB" smtClean="0"/>
              <a:t>17/11/2014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91946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AC14CE-B8A9-433D-8554-7EACC59CAEA0}"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202073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AC14CE-B8A9-433D-8554-7EACC59CAEA0}" type="datetimeFigureOut">
              <a:rPr lang="en-GB" smtClean="0"/>
              <a:t>17/11/2014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185285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AC14CE-B8A9-433D-8554-7EACC59CAEA0}" type="datetimeFigureOut">
              <a:rPr lang="en-GB" smtClean="0"/>
              <a:t>17/11/2014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172505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C14CE-B8A9-433D-8554-7EACC59CAEA0}" type="datetimeFigureOut">
              <a:rPr lang="en-GB" smtClean="0"/>
              <a:t>17/11/2014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346478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C14CE-B8A9-433D-8554-7EACC59CAEA0}"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15342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C14CE-B8A9-433D-8554-7EACC59CAEA0}" type="datetimeFigureOut">
              <a:rPr lang="en-GB" smtClean="0"/>
              <a:t>17/11/2014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24530-93E8-4FE3-99A3-957F48845948}" type="slidenum">
              <a:rPr lang="en-GB" smtClean="0"/>
              <a:t>‹#›</a:t>
            </a:fld>
            <a:endParaRPr lang="en-GB"/>
          </a:p>
        </p:txBody>
      </p:sp>
    </p:spTree>
    <p:extLst>
      <p:ext uri="{BB962C8B-B14F-4D97-AF65-F5344CB8AC3E}">
        <p14:creationId xmlns:p14="http://schemas.microsoft.com/office/powerpoint/2010/main" val="14906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C14CE-B8A9-433D-8554-7EACC59CAEA0}" type="datetimeFigureOut">
              <a:rPr lang="en-GB" smtClean="0"/>
              <a:t>17/11/2014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24530-93E8-4FE3-99A3-957F48845948}" type="slidenum">
              <a:rPr lang="en-GB" smtClean="0"/>
              <a:t>‹#›</a:t>
            </a:fld>
            <a:endParaRPr lang="en-GB"/>
          </a:p>
        </p:txBody>
      </p:sp>
    </p:spTree>
    <p:extLst>
      <p:ext uri="{BB962C8B-B14F-4D97-AF65-F5344CB8AC3E}">
        <p14:creationId xmlns:p14="http://schemas.microsoft.com/office/powerpoint/2010/main" val="20090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Image processing</a:t>
            </a:r>
            <a:endParaRPr lang="en-GB" dirty="0"/>
          </a:p>
        </p:txBody>
      </p:sp>
      <p:sp>
        <p:nvSpPr>
          <p:cNvPr id="3" name="Subtitle 2"/>
          <p:cNvSpPr>
            <a:spLocks noGrp="1"/>
          </p:cNvSpPr>
          <p:nvPr>
            <p:ph type="subTitle" idx="1"/>
          </p:nvPr>
        </p:nvSpPr>
        <p:spPr/>
        <p:txBody>
          <a:bodyPr/>
          <a:lstStyle/>
          <a:p>
            <a:r>
              <a:rPr lang="en-GB" dirty="0" smtClean="0"/>
              <a:t>Gladys Nzita-Mak</a:t>
            </a:r>
            <a:endParaRPr lang="en-GB" dirty="0"/>
          </a:p>
        </p:txBody>
      </p:sp>
    </p:spTree>
    <p:extLst>
      <p:ext uri="{BB962C8B-B14F-4D97-AF65-F5344CB8AC3E}">
        <p14:creationId xmlns:p14="http://schemas.microsoft.com/office/powerpoint/2010/main" val="317952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viewer</a:t>
            </a:r>
            <a:endParaRPr lang="en-GB" dirty="0"/>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GB" sz="2400" dirty="0" smtClean="0"/>
              <a:t>The image viewer in Microsoft allows users to preview their images, being able to make decisions on their images such as setting it as the desktop background, or simply, just rotating the image. </a:t>
            </a:r>
          </a:p>
          <a:p>
            <a:pPr marL="0" indent="0">
              <a:buNone/>
            </a:pPr>
            <a:endParaRPr lang="en-GB" sz="2400" dirty="0"/>
          </a:p>
        </p:txBody>
      </p:sp>
      <p:sp>
        <p:nvSpPr>
          <p:cNvPr id="4" name="TextBox 3"/>
          <p:cNvSpPr txBox="1"/>
          <p:nvPr/>
        </p:nvSpPr>
        <p:spPr>
          <a:xfrm>
            <a:off x="770602" y="3487960"/>
            <a:ext cx="3672408" cy="1200329"/>
          </a:xfrm>
          <a:prstGeom prst="rect">
            <a:avLst/>
          </a:prstGeom>
          <a:noFill/>
        </p:spPr>
        <p:txBody>
          <a:bodyPr wrap="square" rtlCol="0">
            <a:spAutoFit/>
          </a:bodyPr>
          <a:lstStyle/>
          <a:p>
            <a:r>
              <a:rPr lang="en-GB" sz="2400" dirty="0" smtClean="0"/>
              <a:t>Features:</a:t>
            </a:r>
          </a:p>
          <a:p>
            <a:r>
              <a:rPr lang="en-GB" sz="2400" dirty="0" smtClean="0"/>
              <a:t>Print, </a:t>
            </a:r>
            <a:r>
              <a:rPr lang="en-GB" sz="2400" dirty="0" smtClean="0"/>
              <a:t>email</a:t>
            </a:r>
            <a:r>
              <a:rPr lang="en-GB" sz="2400" dirty="0" smtClean="0"/>
              <a:t>, burn, open, set as desktop background </a:t>
            </a:r>
            <a:endParaRPr lang="en-GB" sz="2400" dirty="0"/>
          </a:p>
        </p:txBody>
      </p:sp>
      <p:sp>
        <p:nvSpPr>
          <p:cNvPr id="5" name="TextBox 4"/>
          <p:cNvSpPr txBox="1"/>
          <p:nvPr/>
        </p:nvSpPr>
        <p:spPr>
          <a:xfrm>
            <a:off x="4803050" y="3501008"/>
            <a:ext cx="3744416" cy="1569660"/>
          </a:xfrm>
          <a:prstGeom prst="rect">
            <a:avLst/>
          </a:prstGeom>
          <a:noFill/>
        </p:spPr>
        <p:txBody>
          <a:bodyPr wrap="square" rtlCol="0">
            <a:spAutoFit/>
          </a:bodyPr>
          <a:lstStyle/>
          <a:p>
            <a:r>
              <a:rPr lang="en-GB" sz="2400" dirty="0" smtClean="0"/>
              <a:t>Tools:</a:t>
            </a:r>
          </a:p>
          <a:p>
            <a:r>
              <a:rPr lang="en-GB" sz="2400" dirty="0" smtClean="0"/>
              <a:t>Zoom, left, right, rotate (left and right), delete, copy and properties</a:t>
            </a:r>
          </a:p>
        </p:txBody>
      </p:sp>
    </p:spTree>
    <p:extLst>
      <p:ext uri="{BB962C8B-B14F-4D97-AF65-F5344CB8AC3E}">
        <p14:creationId xmlns:p14="http://schemas.microsoft.com/office/powerpoint/2010/main" val="86158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Input devices</a:t>
            </a:r>
            <a:endParaRPr lang="en-GB" dirty="0"/>
          </a:p>
        </p:txBody>
      </p:sp>
      <p:pic>
        <p:nvPicPr>
          <p:cNvPr id="1026" name="Picture 2" descr="http://www.sweetclipart.com/multisite/sweetclipart/files/computer_mou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39" y="908720"/>
            <a:ext cx="2302920" cy="1509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409902"/>
            <a:ext cx="4860032" cy="3416320"/>
          </a:xfrm>
          <a:prstGeom prst="rect">
            <a:avLst/>
          </a:prstGeom>
          <a:noFill/>
        </p:spPr>
        <p:txBody>
          <a:bodyPr wrap="square" rtlCol="0">
            <a:spAutoFit/>
          </a:bodyPr>
          <a:lstStyle/>
          <a:p>
            <a:pPr lvl="0"/>
            <a:r>
              <a:rPr lang="en-GB" dirty="0"/>
              <a:t>A mouse is used to interact with your computer, the user is able to move the mouse, click and select objects and scroll up and down a page. </a:t>
            </a:r>
            <a:r>
              <a:rPr lang="en-GB" dirty="0" smtClean="0"/>
              <a:t>In image processing, a computer mouse can be used to draw images, select and use tools such as crop, rotate and transform images.</a:t>
            </a:r>
          </a:p>
          <a:p>
            <a:pPr lvl="0"/>
            <a:r>
              <a:rPr lang="en-GB" dirty="0" smtClean="0"/>
              <a:t>Everything that is </a:t>
            </a:r>
            <a:r>
              <a:rPr lang="en-GB" dirty="0"/>
              <a:t>done on the mouse is seen on the LCD monitor connected to the computer (the monitor is the output). </a:t>
            </a:r>
            <a:endParaRPr lang="en-GB" dirty="0" smtClean="0"/>
          </a:p>
          <a:p>
            <a:pPr lvl="0"/>
            <a:r>
              <a:rPr lang="en-GB" dirty="0" smtClean="0"/>
              <a:t>Its functions for image processing are to edit, copy paste and delete images.</a:t>
            </a:r>
          </a:p>
          <a:p>
            <a:pPr lvl="0"/>
            <a:endParaRPr lang="en-GB" dirty="0"/>
          </a:p>
        </p:txBody>
      </p:sp>
      <p:sp>
        <p:nvSpPr>
          <p:cNvPr id="5" name="TextBox 4"/>
          <p:cNvSpPr txBox="1"/>
          <p:nvPr/>
        </p:nvSpPr>
        <p:spPr>
          <a:xfrm>
            <a:off x="5004048" y="3386815"/>
            <a:ext cx="3888432" cy="3385542"/>
          </a:xfrm>
          <a:prstGeom prst="rect">
            <a:avLst/>
          </a:prstGeom>
          <a:noFill/>
        </p:spPr>
        <p:txBody>
          <a:bodyPr wrap="square" rtlCol="0">
            <a:spAutoFit/>
          </a:bodyPr>
          <a:lstStyle/>
          <a:p>
            <a:r>
              <a:rPr lang="en-GB" sz="1600" dirty="0"/>
              <a:t>A keyboard is used for being able to communicate with the computer. It is used to input information into your computer</a:t>
            </a:r>
            <a:r>
              <a:rPr lang="en-GB" sz="1600" dirty="0" smtClean="0"/>
              <a:t>. When image processing, keyboards can be used to add text to images, and can have it’s keyboard shortcuts such as in Photoshop to transform an image the shortcut is “CTRL + T”, or to zoom in and out of images users can use “CTRL + or –” to zoom in and out of images.</a:t>
            </a:r>
          </a:p>
          <a:p>
            <a:r>
              <a:rPr lang="en-GB" sz="1600" dirty="0" smtClean="0"/>
              <a:t>Functions for image processing is to add text to images, as well as using the keyboard for shortcuts.</a:t>
            </a:r>
          </a:p>
        </p:txBody>
      </p:sp>
      <p:pic>
        <p:nvPicPr>
          <p:cNvPr id="1028" name="Picture 4" descr="http://www.clker.com/cliparts/1/e/4/7/1211761346538131220DooFi_Keyboard.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1" y="908720"/>
            <a:ext cx="3034401" cy="24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2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3" y="1468414"/>
            <a:ext cx="4943039" cy="2800767"/>
          </a:xfrm>
          <a:prstGeom prst="rect">
            <a:avLst/>
          </a:prstGeom>
          <a:noFill/>
        </p:spPr>
        <p:txBody>
          <a:bodyPr wrap="square" rtlCol="0">
            <a:spAutoFit/>
          </a:bodyPr>
          <a:lstStyle/>
          <a:p>
            <a:r>
              <a:rPr lang="en-GB" sz="1600" dirty="0" smtClean="0"/>
              <a:t>Tablets are portable computers that users are able to input text, and other information into it only by using the screen instead of a keyboard or mouse, in this case it would be useful for image processing as users can use pens or their fingers to draw images, and with a tablet manage images more hands on. A tablets’ functions for image processing is the use of a camera (being able to take a photo and edit it), touchscreen to draw images, and also the fact tat it is a handheld device, being able to use it in any way possible, for example flipping the screen over to use it landscape or portrait to edit images.</a:t>
            </a:r>
            <a:endParaRPr lang="en-GB" sz="1600" dirty="0"/>
          </a:p>
        </p:txBody>
      </p:sp>
      <p:sp>
        <p:nvSpPr>
          <p:cNvPr id="5" name="TextBox 4"/>
          <p:cNvSpPr txBox="1"/>
          <p:nvPr/>
        </p:nvSpPr>
        <p:spPr>
          <a:xfrm>
            <a:off x="4959981" y="188640"/>
            <a:ext cx="4149055" cy="1754326"/>
          </a:xfrm>
          <a:prstGeom prst="rect">
            <a:avLst/>
          </a:prstGeom>
          <a:noFill/>
        </p:spPr>
        <p:txBody>
          <a:bodyPr wrap="square" rtlCol="0">
            <a:spAutoFit/>
          </a:bodyPr>
          <a:lstStyle/>
          <a:p>
            <a:r>
              <a:rPr lang="en-GB" dirty="0" smtClean="0"/>
              <a:t>By using touch screen, it enables the user better interaction with their computer, allowing users to touch areas on the screen being able to navigate and use it sort of like a handheld device which can be very useful for image processing.</a:t>
            </a:r>
            <a:endParaRPr lang="en-GB" dirty="0"/>
          </a:p>
        </p:txBody>
      </p:sp>
      <p:sp>
        <p:nvSpPr>
          <p:cNvPr id="6" name="TextBox 5"/>
          <p:cNvSpPr txBox="1"/>
          <p:nvPr/>
        </p:nvSpPr>
        <p:spPr>
          <a:xfrm>
            <a:off x="2612928" y="4308935"/>
            <a:ext cx="3399231" cy="2585323"/>
          </a:xfrm>
          <a:prstGeom prst="rect">
            <a:avLst/>
          </a:prstGeom>
          <a:noFill/>
        </p:spPr>
        <p:txBody>
          <a:bodyPr wrap="square" rtlCol="0">
            <a:spAutoFit/>
          </a:bodyPr>
          <a:lstStyle/>
          <a:p>
            <a:r>
              <a:rPr lang="en-GB" dirty="0" smtClean="0"/>
              <a:t>A scanner is an input device that scans images and documents into a PC and allows the user to use it as digital data, </a:t>
            </a:r>
            <a:r>
              <a:rPr lang="en-GB" dirty="0"/>
              <a:t>The main function of the scanner in image processing is </a:t>
            </a:r>
            <a:r>
              <a:rPr lang="en-GB" dirty="0" smtClean="0"/>
              <a:t>that a user can scan an image and use an application such as Photoshop to manipulate it. </a:t>
            </a:r>
            <a:endParaRPr lang="en-GB" dirty="0"/>
          </a:p>
        </p:txBody>
      </p:sp>
      <p:pic>
        <p:nvPicPr>
          <p:cNvPr id="2050" name="Picture 2" descr="http://www.painterartist.com/static/img/content/products/screenshots/screenPaintItTo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450" y="2276872"/>
            <a:ext cx="32575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news.lenovo.com/images/20034/media_gallery/Ideapad_P1_Hero_02_1045_10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37" t="5423" r="6290" b="29176"/>
          <a:stretch/>
        </p:blipFill>
        <p:spPr bwMode="auto">
          <a:xfrm>
            <a:off x="206935" y="93576"/>
            <a:ext cx="2132817" cy="1381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kenrockwell.com/epson/images/4990/4990-450pxl.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56" b="98000" l="222" r="98000"/>
                    </a14:imgEffect>
                  </a14:imgLayer>
                </a14:imgProps>
              </a:ext>
              <a:ext uri="{28A0092B-C50C-407E-A947-70E740481C1C}">
                <a14:useLocalDpi xmlns:a14="http://schemas.microsoft.com/office/drawing/2010/main" val="0"/>
              </a:ext>
            </a:extLst>
          </a:blip>
          <a:srcRect/>
          <a:stretch>
            <a:fillRect/>
          </a:stretch>
        </p:blipFill>
        <p:spPr bwMode="auto">
          <a:xfrm>
            <a:off x="395536" y="4492901"/>
            <a:ext cx="2217393" cy="221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03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devices</a:t>
            </a:r>
            <a:endParaRPr lang="en-GB" dirty="0"/>
          </a:p>
        </p:txBody>
      </p:sp>
      <p:pic>
        <p:nvPicPr>
          <p:cNvPr id="1026" name="Picture 2" descr="https://images.harlander.com/upload/files/artikelbilder/computer/monitore_beamer/dell/e196fpb/1000x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2900346" cy="2900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374" y="3927539"/>
            <a:ext cx="5040560" cy="2862322"/>
          </a:xfrm>
          <a:prstGeom prst="rect">
            <a:avLst/>
          </a:prstGeom>
          <a:noFill/>
        </p:spPr>
        <p:txBody>
          <a:bodyPr wrap="square" rtlCol="0">
            <a:spAutoFit/>
          </a:bodyPr>
          <a:lstStyle/>
          <a:p>
            <a:r>
              <a:rPr lang="en-GB" dirty="0" smtClean="0"/>
              <a:t>A computer monitor is an output device that outputs information that has been given by the mouse or keyboard (input devices). When it comes to image processing, users would benefit from having the best PC monitor with high resolutions and quality whilst editing images, as it provides them with a clearer view of their image. Functions of the computer monitor is that it can provide users with good resolutions whilst viewing and editing images.</a:t>
            </a:r>
            <a:endParaRPr lang="en-GB" dirty="0"/>
          </a:p>
        </p:txBody>
      </p:sp>
      <p:pic>
        <p:nvPicPr>
          <p:cNvPr id="1028" name="Picture 4" descr="http://247protech.com/img/prin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76367"/>
            <a:ext cx="2113493" cy="2113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06934" y="1056932"/>
            <a:ext cx="3935890" cy="3970318"/>
          </a:xfrm>
          <a:prstGeom prst="rect">
            <a:avLst/>
          </a:prstGeom>
          <a:noFill/>
        </p:spPr>
        <p:txBody>
          <a:bodyPr wrap="square" rtlCol="0">
            <a:spAutoFit/>
          </a:bodyPr>
          <a:lstStyle/>
          <a:p>
            <a:r>
              <a:rPr lang="en-GB" dirty="0" smtClean="0"/>
              <a:t>After editing and manipulating images, printers are used to transfer on-screen images (or documents)onto paper. There are two types of printers, inkjet and LaserJet printers. For personal prints, inkjets are recommended, whereas LaserJet printers would be recommended for workplaces, and if users would like to print large amounts of work. The main function of a printer in image processing is to print out a copy on paper as a physical copy, being able to preview work in person rather than on screen only.</a:t>
            </a:r>
            <a:endParaRPr lang="en-GB" dirty="0"/>
          </a:p>
        </p:txBody>
      </p:sp>
    </p:spTree>
    <p:extLst>
      <p:ext uri="{BB962C8B-B14F-4D97-AF65-F5344CB8AC3E}">
        <p14:creationId xmlns:p14="http://schemas.microsoft.com/office/powerpoint/2010/main" val="417567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Processing devices</a:t>
            </a:r>
            <a:endParaRPr lang="en-GB" dirty="0"/>
          </a:p>
        </p:txBody>
      </p:sp>
      <p:pic>
        <p:nvPicPr>
          <p:cNvPr id="2050" name="Picture 2" descr="http://upload.wikimedia.org/wikipedia/commons/6/62/Intel_CPU_Pentium_4_640_Prescott_bot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2743788" cy="18238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3861048"/>
            <a:ext cx="3384376" cy="2308324"/>
          </a:xfrm>
          <a:prstGeom prst="rect">
            <a:avLst/>
          </a:prstGeom>
          <a:noFill/>
        </p:spPr>
        <p:txBody>
          <a:bodyPr wrap="square" rtlCol="0">
            <a:spAutoFit/>
          </a:bodyPr>
          <a:lstStyle/>
          <a:p>
            <a:r>
              <a:rPr lang="en-GB" dirty="0" smtClean="0"/>
              <a:t>The CPU is the most important processing device as it processes all information from the computer and input devices</a:t>
            </a:r>
            <a:r>
              <a:rPr lang="en-GB" dirty="0"/>
              <a:t> </a:t>
            </a:r>
            <a:r>
              <a:rPr lang="en-GB" dirty="0" smtClean="0"/>
              <a:t>in order to give an output, therefore its main function is to process images once clicked to be viewed, displaying them on-screen.</a:t>
            </a:r>
            <a:endParaRPr lang="en-GB" dirty="0"/>
          </a:p>
        </p:txBody>
      </p:sp>
      <p:sp>
        <p:nvSpPr>
          <p:cNvPr id="5" name="TextBox 4"/>
          <p:cNvSpPr txBox="1"/>
          <p:nvPr/>
        </p:nvSpPr>
        <p:spPr>
          <a:xfrm>
            <a:off x="4932040" y="4108641"/>
            <a:ext cx="3960440" cy="2585323"/>
          </a:xfrm>
          <a:prstGeom prst="rect">
            <a:avLst/>
          </a:prstGeom>
          <a:noFill/>
        </p:spPr>
        <p:txBody>
          <a:bodyPr wrap="square" rtlCol="0">
            <a:spAutoFit/>
          </a:bodyPr>
          <a:lstStyle/>
          <a:p>
            <a:r>
              <a:rPr lang="en-GB" dirty="0" smtClean="0"/>
              <a:t>The Graphics Processing Unit is a chip that can be put into the motherboard which then enhances image quality, making everything sharp, clear and more detailed. By having a GPU it allows the CPU to process other applications, whereas the GPU will focus on image processing </a:t>
            </a:r>
            <a:r>
              <a:rPr lang="en-GB" dirty="0"/>
              <a:t>performing calculations on them </a:t>
            </a:r>
            <a:r>
              <a:rPr lang="en-GB" dirty="0" smtClean="0"/>
              <a:t>and other media.</a:t>
            </a:r>
            <a:endParaRPr lang="en-GB" dirty="0"/>
          </a:p>
        </p:txBody>
      </p:sp>
      <p:pic>
        <p:nvPicPr>
          <p:cNvPr id="2054" name="Picture 6" descr="http://upload.wikimedia.org/wikipedia/commons/7/79/GPU_NVidia_NV40_6800GT_AG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554992"/>
            <a:ext cx="2461596" cy="246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Storage</a:t>
            </a:r>
            <a:endParaRPr lang="en-GB" dirty="0"/>
          </a:p>
        </p:txBody>
      </p:sp>
      <p:pic>
        <p:nvPicPr>
          <p:cNvPr id="4" name="Picture 4" descr="http://thecomputercoach.net/assets/images/256_MB_DDR_333_Cl2_5_Pc2700_RAM_Chip_Brand_New_C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20408"/>
            <a:ext cx="2688233" cy="26882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3894115"/>
            <a:ext cx="3960440" cy="2862322"/>
          </a:xfrm>
          <a:prstGeom prst="rect">
            <a:avLst/>
          </a:prstGeom>
          <a:noFill/>
        </p:spPr>
        <p:txBody>
          <a:bodyPr wrap="square" rtlCol="0">
            <a:spAutoFit/>
          </a:bodyPr>
          <a:lstStyle/>
          <a:p>
            <a:r>
              <a:rPr lang="en-GB" dirty="0" smtClean="0"/>
              <a:t>RAM is used when opening a program or application, it stores temporary data that is being used, for example if editing an image on Photoshop, the work that is being produced will be stored in the RAM </a:t>
            </a:r>
            <a:r>
              <a:rPr lang="en-GB" dirty="0" smtClean="0"/>
              <a:t>temporarily (this is the </a:t>
            </a:r>
            <a:r>
              <a:rPr lang="en-GB" dirty="0" smtClean="0"/>
              <a:t>main function RAM does for image processing)</a:t>
            </a:r>
            <a:r>
              <a:rPr lang="en-GB" dirty="0" smtClean="0"/>
              <a:t>. </a:t>
            </a:r>
            <a:r>
              <a:rPr lang="en-GB" dirty="0" smtClean="0"/>
              <a:t>The more RAM the better, and more speedier performance from the PC.</a:t>
            </a:r>
            <a:endParaRPr lang="en-GB" dirty="0"/>
          </a:p>
        </p:txBody>
      </p:sp>
      <p:sp>
        <p:nvSpPr>
          <p:cNvPr id="3" name="TextBox 2"/>
          <p:cNvSpPr txBox="1"/>
          <p:nvPr/>
        </p:nvSpPr>
        <p:spPr>
          <a:xfrm>
            <a:off x="179512" y="4032615"/>
            <a:ext cx="4464496" cy="2585323"/>
          </a:xfrm>
          <a:prstGeom prst="rect">
            <a:avLst/>
          </a:prstGeom>
          <a:noFill/>
        </p:spPr>
        <p:txBody>
          <a:bodyPr wrap="square" rtlCol="0">
            <a:spAutoFit/>
          </a:bodyPr>
          <a:lstStyle/>
          <a:p>
            <a:r>
              <a:rPr lang="en-GB" dirty="0"/>
              <a:t>A hard drive </a:t>
            </a:r>
            <a:r>
              <a:rPr lang="en-GB" dirty="0" smtClean="0"/>
              <a:t>stores </a:t>
            </a:r>
            <a:r>
              <a:rPr lang="en-GB" dirty="0"/>
              <a:t>all its main </a:t>
            </a:r>
            <a:r>
              <a:rPr lang="en-GB" dirty="0" smtClean="0"/>
              <a:t>storage such as documents and media. </a:t>
            </a:r>
            <a:r>
              <a:rPr lang="en-GB" dirty="0"/>
              <a:t>It is the largest storage component of a computer. </a:t>
            </a:r>
            <a:r>
              <a:rPr lang="en-GB" dirty="0" smtClean="0"/>
              <a:t>With image processing, images and videos can be stored onto a computer that contains a lot of GB, being able to save hundreds of images, and lots of videos, and with it being saved on the hard drive, users can access images, and preview them when needed.</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71" t="15385" r="37548" b="24269"/>
          <a:stretch/>
        </p:blipFill>
        <p:spPr bwMode="auto">
          <a:xfrm>
            <a:off x="827584" y="1571872"/>
            <a:ext cx="3055782" cy="238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41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Microsoft Visio</a:t>
            </a:r>
            <a:endParaRPr lang="en-GB" dirty="0"/>
          </a:p>
        </p:txBody>
      </p:sp>
      <p:sp>
        <p:nvSpPr>
          <p:cNvPr id="3" name="Content Placeholder 2"/>
          <p:cNvSpPr>
            <a:spLocks noGrp="1"/>
          </p:cNvSpPr>
          <p:nvPr>
            <p:ph idx="1"/>
          </p:nvPr>
        </p:nvSpPr>
        <p:spPr>
          <a:xfrm>
            <a:off x="457200" y="1600201"/>
            <a:ext cx="8229600" cy="1180728"/>
          </a:xfrm>
        </p:spPr>
        <p:txBody>
          <a:bodyPr>
            <a:normAutofit/>
          </a:bodyPr>
          <a:lstStyle/>
          <a:p>
            <a:pPr marL="0" indent="0">
              <a:buNone/>
            </a:pPr>
            <a:r>
              <a:rPr lang="en-GB" sz="2400" dirty="0" smtClean="0"/>
              <a:t>Microsoft Visio is an application which uses </a:t>
            </a:r>
            <a:r>
              <a:rPr lang="en-GB" sz="2400" dirty="0"/>
              <a:t>vector graphics to produce </a:t>
            </a:r>
            <a:r>
              <a:rPr lang="en-GB" sz="2400" dirty="0" smtClean="0"/>
              <a:t>diagrams.</a:t>
            </a:r>
            <a:endParaRPr lang="en-GB" sz="2400" dirty="0"/>
          </a:p>
        </p:txBody>
      </p:sp>
      <p:sp>
        <p:nvSpPr>
          <p:cNvPr id="4" name="TextBox 3"/>
          <p:cNvSpPr txBox="1"/>
          <p:nvPr/>
        </p:nvSpPr>
        <p:spPr>
          <a:xfrm>
            <a:off x="539552" y="2996952"/>
            <a:ext cx="3312368" cy="3046988"/>
          </a:xfrm>
          <a:prstGeom prst="rect">
            <a:avLst/>
          </a:prstGeom>
          <a:noFill/>
        </p:spPr>
        <p:txBody>
          <a:bodyPr wrap="square" rtlCol="0">
            <a:spAutoFit/>
          </a:bodyPr>
          <a:lstStyle/>
          <a:p>
            <a:r>
              <a:rPr lang="en-GB" sz="2400" dirty="0" smtClean="0"/>
              <a:t>Features:</a:t>
            </a:r>
          </a:p>
          <a:p>
            <a:r>
              <a:rPr lang="en-GB" sz="2400" dirty="0" smtClean="0"/>
              <a:t>Quick shapes toolbar, enhanced dynamic grid, automatic layout adjustment, page auto size, liking diagrams to dynamic data, and collaborating easy.</a:t>
            </a:r>
            <a:endParaRPr lang="en-GB" sz="2400" dirty="0"/>
          </a:p>
        </p:txBody>
      </p:sp>
      <p:sp>
        <p:nvSpPr>
          <p:cNvPr id="5" name="TextBox 4"/>
          <p:cNvSpPr txBox="1"/>
          <p:nvPr/>
        </p:nvSpPr>
        <p:spPr>
          <a:xfrm>
            <a:off x="4427984" y="2852936"/>
            <a:ext cx="4248472" cy="3416320"/>
          </a:xfrm>
          <a:prstGeom prst="rect">
            <a:avLst/>
          </a:prstGeom>
          <a:noFill/>
        </p:spPr>
        <p:txBody>
          <a:bodyPr wrap="square" rtlCol="0">
            <a:spAutoFit/>
          </a:bodyPr>
          <a:lstStyle/>
          <a:p>
            <a:r>
              <a:rPr lang="en-GB" sz="2400" dirty="0" smtClean="0"/>
              <a:t>Tools:</a:t>
            </a:r>
          </a:p>
          <a:p>
            <a:r>
              <a:rPr lang="en-GB" sz="2400" dirty="0" smtClean="0"/>
              <a:t>Shape tool, fill, text, formatting tools such as changing font, formatting, colour and line style. Align, rotate, change and connect shapes. Transparency, shadows, crop tool, snap and glue, stencils, pan and zoom, size and position,</a:t>
            </a:r>
            <a:endParaRPr lang="en-GB" sz="2400" dirty="0"/>
          </a:p>
        </p:txBody>
      </p:sp>
    </p:spTree>
    <p:extLst>
      <p:ext uri="{BB962C8B-B14F-4D97-AF65-F5344CB8AC3E}">
        <p14:creationId xmlns:p14="http://schemas.microsoft.com/office/powerpoint/2010/main" val="379214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Adobe Photoshop</a:t>
            </a:r>
            <a:endParaRPr lang="en-GB" dirty="0"/>
          </a:p>
        </p:txBody>
      </p:sp>
      <p:sp>
        <p:nvSpPr>
          <p:cNvPr id="3" name="Content Placeholder 2"/>
          <p:cNvSpPr>
            <a:spLocks noGrp="1"/>
          </p:cNvSpPr>
          <p:nvPr>
            <p:ph idx="1"/>
          </p:nvPr>
        </p:nvSpPr>
        <p:spPr>
          <a:xfrm>
            <a:off x="467544" y="1268760"/>
            <a:ext cx="8229600" cy="1540767"/>
          </a:xfrm>
        </p:spPr>
        <p:txBody>
          <a:bodyPr>
            <a:normAutofit/>
          </a:bodyPr>
          <a:lstStyle/>
          <a:p>
            <a:pPr marL="0" indent="0">
              <a:buNone/>
            </a:pPr>
            <a:r>
              <a:rPr lang="en-GB" sz="2800" dirty="0"/>
              <a:t>Adobe Flash Professional is an authoring program used for creating 2D games, animations, web applications and content for mobile phones.</a:t>
            </a:r>
          </a:p>
          <a:p>
            <a:pPr marL="0" indent="0">
              <a:buNone/>
            </a:pPr>
            <a:endParaRPr lang="en-GB" sz="2800" dirty="0"/>
          </a:p>
        </p:txBody>
      </p:sp>
      <p:sp>
        <p:nvSpPr>
          <p:cNvPr id="4" name="TextBox 3"/>
          <p:cNvSpPr txBox="1"/>
          <p:nvPr/>
        </p:nvSpPr>
        <p:spPr>
          <a:xfrm>
            <a:off x="107504" y="2708920"/>
            <a:ext cx="4752528" cy="6370975"/>
          </a:xfrm>
          <a:prstGeom prst="rect">
            <a:avLst/>
          </a:prstGeom>
          <a:noFill/>
        </p:spPr>
        <p:txBody>
          <a:bodyPr wrap="square" numCol="2" rtlCol="0">
            <a:spAutoFit/>
          </a:bodyPr>
          <a:lstStyle/>
          <a:p>
            <a:r>
              <a:rPr lang="en-GB" sz="2400" dirty="0" smtClean="0"/>
              <a:t>Features:</a:t>
            </a:r>
          </a:p>
          <a:p>
            <a:pPr marL="285750" lvl="0" indent="-285750">
              <a:buFont typeface="Arial" pitchFamily="34" charset="0"/>
              <a:buChar char="•"/>
            </a:pPr>
            <a:r>
              <a:rPr lang="en-GB" dirty="0"/>
              <a:t>HTML5 Canvas support</a:t>
            </a:r>
          </a:p>
          <a:p>
            <a:pPr marL="285750" lvl="0" indent="-285750">
              <a:buFont typeface="Arial" pitchFamily="34" charset="0"/>
              <a:buChar char="•"/>
            </a:pPr>
            <a:r>
              <a:rPr lang="en-GB" dirty="0"/>
              <a:t>Improved HTML publishing</a:t>
            </a:r>
          </a:p>
          <a:p>
            <a:pPr marL="285750" lvl="0" indent="-285750">
              <a:buFont typeface="Arial" pitchFamily="34" charset="0"/>
              <a:buChar char="•"/>
            </a:pPr>
            <a:r>
              <a:rPr lang="en-GB" dirty="0"/>
              <a:t>64-bit architecture</a:t>
            </a:r>
          </a:p>
          <a:p>
            <a:pPr marL="285750" lvl="0" indent="-285750">
              <a:buFont typeface="Arial" pitchFamily="34" charset="0"/>
              <a:buChar char="•"/>
            </a:pPr>
            <a:r>
              <a:rPr lang="en-GB" dirty="0"/>
              <a:t>Sync settings</a:t>
            </a:r>
          </a:p>
          <a:p>
            <a:pPr marL="285750" lvl="0" indent="-285750">
              <a:buFont typeface="Arial" pitchFamily="34" charset="0"/>
              <a:buChar char="•"/>
            </a:pPr>
            <a:r>
              <a:rPr lang="en-GB" dirty="0"/>
              <a:t>Simplified user interface</a:t>
            </a:r>
          </a:p>
          <a:p>
            <a:pPr marL="285750" lvl="0" indent="-285750">
              <a:buFont typeface="Arial" pitchFamily="34" charset="0"/>
              <a:buChar char="•"/>
            </a:pPr>
            <a:r>
              <a:rPr lang="en-GB" dirty="0"/>
              <a:t>Testing and debugging via USB</a:t>
            </a:r>
          </a:p>
          <a:p>
            <a:pPr marL="285750" lvl="0" indent="-285750">
              <a:buFont typeface="Arial" pitchFamily="34" charset="0"/>
              <a:buChar char="•"/>
            </a:pPr>
            <a:r>
              <a:rPr lang="en-GB" dirty="0"/>
              <a:t>Timeline </a:t>
            </a:r>
            <a:r>
              <a:rPr lang="en-GB" dirty="0" smtClean="0"/>
              <a:t>time-savers</a:t>
            </a:r>
          </a:p>
          <a:p>
            <a:pPr marL="285750" lvl="0" indent="-285750">
              <a:buFont typeface="Arial" pitchFamily="34" charset="0"/>
              <a:buChar char="•"/>
            </a:pPr>
            <a:endParaRPr lang="en-GB" dirty="0" smtClean="0"/>
          </a:p>
          <a:p>
            <a:pPr marL="285750" lvl="0" indent="-285750">
              <a:buFont typeface="Arial" pitchFamily="34" charset="0"/>
              <a:buChar char="•"/>
            </a:pPr>
            <a:endParaRPr lang="en-GB" dirty="0"/>
          </a:p>
          <a:p>
            <a:pPr marL="285750" lvl="0" indent="-285750">
              <a:buFont typeface="Arial" pitchFamily="34" charset="0"/>
              <a:buChar char="•"/>
            </a:pPr>
            <a:endParaRPr lang="en-GB" dirty="0" smtClean="0"/>
          </a:p>
          <a:p>
            <a:pPr marL="285750" lvl="0" indent="-285750">
              <a:buFont typeface="Arial" pitchFamily="34" charset="0"/>
              <a:buChar char="•"/>
            </a:pPr>
            <a:endParaRPr lang="en-GB" dirty="0"/>
          </a:p>
          <a:p>
            <a:pPr marL="285750" lvl="0" indent="-285750">
              <a:buFont typeface="Arial" pitchFamily="34" charset="0"/>
              <a:buChar char="•"/>
            </a:pPr>
            <a:endParaRPr lang="en-GB" dirty="0" smtClean="0"/>
          </a:p>
          <a:p>
            <a:pPr marL="285750" lvl="0" indent="-285750">
              <a:buFont typeface="Arial" pitchFamily="34" charset="0"/>
              <a:buChar char="•"/>
            </a:pPr>
            <a:endParaRPr lang="en-GB" dirty="0"/>
          </a:p>
          <a:p>
            <a:pPr marL="285750" lvl="0" indent="-285750">
              <a:buFont typeface="Arial" pitchFamily="34" charset="0"/>
              <a:buChar char="•"/>
            </a:pPr>
            <a:endParaRPr lang="en-GB" dirty="0" smtClean="0"/>
          </a:p>
          <a:p>
            <a:pPr marL="285750" lvl="0" indent="-285750">
              <a:buFont typeface="Arial" pitchFamily="34" charset="0"/>
              <a:buChar char="•"/>
            </a:pPr>
            <a:endParaRPr lang="en-GB" dirty="0"/>
          </a:p>
          <a:p>
            <a:pPr marL="285750" lvl="0" indent="-285750">
              <a:buFont typeface="Arial" pitchFamily="34" charset="0"/>
              <a:buChar char="•"/>
            </a:pPr>
            <a:endParaRPr lang="en-GB" dirty="0" smtClean="0"/>
          </a:p>
          <a:p>
            <a:pPr marL="285750" lvl="0" indent="-285750">
              <a:buFont typeface="Arial" pitchFamily="34" charset="0"/>
              <a:buChar char="•"/>
            </a:pPr>
            <a:endParaRPr lang="en-GB" dirty="0"/>
          </a:p>
          <a:p>
            <a:pPr marL="285750" lvl="0" indent="-285750">
              <a:buFont typeface="Arial" pitchFamily="34" charset="0"/>
              <a:buChar char="•"/>
            </a:pPr>
            <a:r>
              <a:rPr lang="en-GB" dirty="0" smtClean="0"/>
              <a:t>Unlimited </a:t>
            </a:r>
            <a:r>
              <a:rPr lang="en-GB" dirty="0"/>
              <a:t>pasteboard size</a:t>
            </a:r>
          </a:p>
          <a:p>
            <a:pPr marL="285750" lvl="0" indent="-285750">
              <a:buFont typeface="Arial" pitchFamily="34" charset="0"/>
              <a:buChar char="•"/>
            </a:pPr>
            <a:r>
              <a:rPr lang="en-GB" dirty="0"/>
              <a:t>Powerful code </a:t>
            </a:r>
            <a:r>
              <a:rPr lang="en-GB" dirty="0" smtClean="0"/>
              <a:t>editor</a:t>
            </a:r>
          </a:p>
          <a:p>
            <a:pPr marL="285750" lvl="0" indent="-285750">
              <a:buFont typeface="Arial" pitchFamily="34" charset="0"/>
              <a:buChar char="•"/>
            </a:pPr>
            <a:r>
              <a:rPr lang="en-GB" dirty="0" smtClean="0"/>
              <a:t>Real-time </a:t>
            </a:r>
            <a:r>
              <a:rPr lang="en-GB" dirty="0"/>
              <a:t>drawing</a:t>
            </a:r>
          </a:p>
          <a:p>
            <a:pPr marL="285750" lvl="0" indent="-285750">
              <a:buFont typeface="Arial" pitchFamily="34" charset="0"/>
              <a:buChar char="•"/>
            </a:pPr>
            <a:r>
              <a:rPr lang="en-GB" dirty="0"/>
              <a:t>Custom metadata </a:t>
            </a:r>
            <a:r>
              <a:rPr lang="en-GB" dirty="0" smtClean="0"/>
              <a:t>APIs</a:t>
            </a:r>
            <a:endParaRPr lang="en-GB" dirty="0"/>
          </a:p>
          <a:p>
            <a:pPr marL="285750" lvl="0" indent="-285750">
              <a:buFont typeface="Arial" pitchFamily="34" charset="0"/>
              <a:buChar char="•"/>
            </a:pPr>
            <a:r>
              <a:rPr lang="en-GB" dirty="0" smtClean="0"/>
              <a:t>Wide </a:t>
            </a:r>
            <a:r>
              <a:rPr lang="en-GB" dirty="0"/>
              <a:t>platform and device support</a:t>
            </a:r>
          </a:p>
          <a:p>
            <a:pPr marL="285750" lvl="0" indent="-285750">
              <a:buFont typeface="Arial" pitchFamily="34" charset="0"/>
              <a:buChar char="•"/>
            </a:pPr>
            <a:r>
              <a:rPr lang="en-GB" dirty="0"/>
              <a:t>High efficiency SWF compression</a:t>
            </a:r>
          </a:p>
          <a:p>
            <a:pPr marL="285750" lvl="0" indent="-285750">
              <a:buFont typeface="Arial" pitchFamily="34" charset="0"/>
              <a:buChar char="•"/>
            </a:pPr>
            <a:r>
              <a:rPr lang="en-GB" dirty="0"/>
              <a:t>Rendering</a:t>
            </a:r>
          </a:p>
          <a:p>
            <a:pPr marL="285750" lvl="0" indent="-285750">
              <a:buFont typeface="Arial" pitchFamily="34" charset="0"/>
              <a:buChar char="•"/>
            </a:pPr>
            <a:r>
              <a:rPr lang="en-GB" dirty="0"/>
              <a:t>Tweening</a:t>
            </a:r>
          </a:p>
          <a:p>
            <a:pPr marL="285750" lvl="0" indent="-285750">
              <a:buFont typeface="Arial" pitchFamily="34" charset="0"/>
              <a:buChar char="•"/>
            </a:pPr>
            <a:r>
              <a:rPr lang="en-GB" dirty="0"/>
              <a:t>Controls</a:t>
            </a:r>
          </a:p>
          <a:p>
            <a:pPr marL="285750" lvl="0" indent="-285750">
              <a:buFont typeface="Arial" pitchFamily="34" charset="0"/>
              <a:buChar char="•"/>
            </a:pPr>
            <a:r>
              <a:rPr lang="en-GB" dirty="0"/>
              <a:t>Debugging</a:t>
            </a:r>
          </a:p>
          <a:p>
            <a:endParaRPr lang="en-GB" dirty="0"/>
          </a:p>
        </p:txBody>
      </p:sp>
      <p:sp>
        <p:nvSpPr>
          <p:cNvPr id="5" name="TextBox 4"/>
          <p:cNvSpPr txBox="1"/>
          <p:nvPr/>
        </p:nvSpPr>
        <p:spPr>
          <a:xfrm>
            <a:off x="5292080" y="2735919"/>
            <a:ext cx="3384376" cy="3508653"/>
          </a:xfrm>
          <a:prstGeom prst="rect">
            <a:avLst/>
          </a:prstGeom>
          <a:noFill/>
        </p:spPr>
        <p:txBody>
          <a:bodyPr wrap="square" rtlCol="0">
            <a:spAutoFit/>
          </a:bodyPr>
          <a:lstStyle/>
          <a:p>
            <a:r>
              <a:rPr lang="en-GB" sz="2400" dirty="0" smtClean="0"/>
              <a:t>Tools:</a:t>
            </a:r>
          </a:p>
          <a:p>
            <a:r>
              <a:rPr lang="en-GB" dirty="0" smtClean="0"/>
              <a:t>Move tool, Marquee tool, Lasso tool, Magic wand tool, quick selection tool, Crop tool, eyedropper tool, spot healing brush tool, brush tool, stamp tool, history brush tool, eraser tool, gradient tool, blur tool, dodge tool, pen tool, text tool, path selection tool, rectangle tool, object rotate tool, camera rotate tool, hand tool, zoom tool.</a:t>
            </a:r>
            <a:endParaRPr lang="en-GB" dirty="0"/>
          </a:p>
        </p:txBody>
      </p:sp>
    </p:spTree>
    <p:extLst>
      <p:ext uri="{BB962C8B-B14F-4D97-AF65-F5344CB8AC3E}">
        <p14:creationId xmlns:p14="http://schemas.microsoft.com/office/powerpoint/2010/main" val="18421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 word</a:t>
            </a:r>
            <a:endParaRPr lang="en-GB" dirty="0"/>
          </a:p>
        </p:txBody>
      </p:sp>
      <p:sp>
        <p:nvSpPr>
          <p:cNvPr id="3" name="Content Placeholder 2"/>
          <p:cNvSpPr>
            <a:spLocks noGrp="1"/>
          </p:cNvSpPr>
          <p:nvPr>
            <p:ph idx="1"/>
          </p:nvPr>
        </p:nvSpPr>
        <p:spPr>
          <a:xfrm>
            <a:off x="457200" y="1600201"/>
            <a:ext cx="8229600" cy="1036712"/>
          </a:xfrm>
        </p:spPr>
        <p:txBody>
          <a:bodyPr>
            <a:normAutofit/>
          </a:bodyPr>
          <a:lstStyle/>
          <a:p>
            <a:pPr marL="0" indent="0">
              <a:buNone/>
            </a:pPr>
            <a:r>
              <a:rPr lang="en-GB" sz="2400" dirty="0" smtClean="0"/>
              <a:t>Microsoft word is a word processer that allows users to produce documents.</a:t>
            </a:r>
            <a:endParaRPr lang="en-GB" sz="2400" dirty="0"/>
          </a:p>
        </p:txBody>
      </p:sp>
      <p:sp>
        <p:nvSpPr>
          <p:cNvPr id="4" name="TextBox 3"/>
          <p:cNvSpPr txBox="1"/>
          <p:nvPr/>
        </p:nvSpPr>
        <p:spPr>
          <a:xfrm>
            <a:off x="755576" y="2852936"/>
            <a:ext cx="3672408" cy="1938992"/>
          </a:xfrm>
          <a:prstGeom prst="rect">
            <a:avLst/>
          </a:prstGeom>
          <a:noFill/>
        </p:spPr>
        <p:txBody>
          <a:bodyPr wrap="square" rtlCol="0">
            <a:spAutoFit/>
          </a:bodyPr>
          <a:lstStyle/>
          <a:p>
            <a:r>
              <a:rPr lang="en-GB" sz="2400" dirty="0" smtClean="0"/>
              <a:t>Features:</a:t>
            </a:r>
          </a:p>
          <a:p>
            <a:r>
              <a:rPr lang="en-GB" sz="2400" dirty="0" smtClean="0"/>
              <a:t>Spell check, grammar, different fonts and sizes, WordArt, Bullets and numbering,</a:t>
            </a:r>
            <a:endParaRPr lang="en-GB" sz="2400" dirty="0"/>
          </a:p>
        </p:txBody>
      </p:sp>
      <p:sp>
        <p:nvSpPr>
          <p:cNvPr id="5" name="TextBox 4"/>
          <p:cNvSpPr txBox="1"/>
          <p:nvPr/>
        </p:nvSpPr>
        <p:spPr>
          <a:xfrm>
            <a:off x="4788024" y="2865984"/>
            <a:ext cx="3744416" cy="1569660"/>
          </a:xfrm>
          <a:prstGeom prst="rect">
            <a:avLst/>
          </a:prstGeom>
          <a:noFill/>
        </p:spPr>
        <p:txBody>
          <a:bodyPr wrap="square" rtlCol="0">
            <a:spAutoFit/>
          </a:bodyPr>
          <a:lstStyle/>
          <a:p>
            <a:r>
              <a:rPr lang="en-GB" sz="2400" dirty="0" smtClean="0"/>
              <a:t>Tools:</a:t>
            </a:r>
          </a:p>
          <a:p>
            <a:r>
              <a:rPr lang="en-GB" sz="2400" dirty="0" smtClean="0"/>
              <a:t>Open file, cut and paste, text, macros, word count, XML, controls, shapes, </a:t>
            </a:r>
            <a:endParaRPr lang="en-GB" sz="2400" dirty="0"/>
          </a:p>
        </p:txBody>
      </p:sp>
    </p:spTree>
    <p:extLst>
      <p:ext uri="{BB962C8B-B14F-4D97-AF65-F5344CB8AC3E}">
        <p14:creationId xmlns:p14="http://schemas.microsoft.com/office/powerpoint/2010/main" val="333309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1230</Words>
  <Application>Microsoft Office PowerPoint</Application>
  <PresentationFormat>On-screen Show (4:3)</PresentationFormat>
  <Paragraphs>70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Image processing</vt:lpstr>
      <vt:lpstr>Input devices</vt:lpstr>
      <vt:lpstr>PowerPoint Presentation</vt:lpstr>
      <vt:lpstr>Output devices</vt:lpstr>
      <vt:lpstr>Processing devices</vt:lpstr>
      <vt:lpstr>Storage</vt:lpstr>
      <vt:lpstr>Microsoft Visio</vt:lpstr>
      <vt:lpstr>Adobe Photoshop</vt:lpstr>
      <vt:lpstr>Ms word</vt:lpstr>
      <vt:lpstr>Image viewer</vt:lpstr>
    </vt:vector>
  </TitlesOfParts>
  <Company>H6FC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processing</dc:title>
  <dc:creator>Nzita-Mak, Gladys</dc:creator>
  <cp:lastModifiedBy>Nzita-Mak, Gladys</cp:lastModifiedBy>
  <cp:revision>50</cp:revision>
  <dcterms:created xsi:type="dcterms:W3CDTF">2014-10-20T11:11:29Z</dcterms:created>
  <dcterms:modified xsi:type="dcterms:W3CDTF">2014-11-17T15:47:15Z</dcterms:modified>
</cp:coreProperties>
</file>