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4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161979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100763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271463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397616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339313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416154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364970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402235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660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299904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53033-F10A-4E3C-98B6-A9DF46E268F4}" type="datetimeFigureOut">
              <a:rPr lang="en-GB" smtClean="0"/>
              <a:pPr/>
              <a:t>04/11/2013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C8D67-539C-487C-9F8F-E576F13D5A3C}" type="slidenum">
              <a:rPr lang="en-GB" smtClean="0"/>
              <a:pPr/>
              <a:t>‹#›</a:t>
            </a:fld>
            <a:endParaRPr lang="en-GB"/>
          </a:p>
        </p:txBody>
      </p:sp>
    </p:spTree>
    <p:extLst>
      <p:ext uri="{BB962C8B-B14F-4D97-AF65-F5344CB8AC3E}">
        <p14:creationId xmlns:p14="http://schemas.microsoft.com/office/powerpoint/2010/main" val="398571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53033-F10A-4E3C-98B6-A9DF46E268F4}" type="datetimeFigureOut">
              <a:rPr lang="en-GB" smtClean="0"/>
              <a:pPr/>
              <a:t>04/11/2013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C8D67-539C-487C-9F8F-E576F13D5A3C}" type="slidenum">
              <a:rPr lang="en-GB" smtClean="0"/>
              <a:pPr/>
              <a:t>‹#›</a:t>
            </a:fld>
            <a:endParaRPr lang="en-GB"/>
          </a:p>
        </p:txBody>
      </p:sp>
    </p:spTree>
    <p:extLst>
      <p:ext uri="{BB962C8B-B14F-4D97-AF65-F5344CB8AC3E}">
        <p14:creationId xmlns:p14="http://schemas.microsoft.com/office/powerpoint/2010/main" val="156253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JPG"/>
          <p:cNvPicPr>
            <a:picLocks noChangeAspect="1"/>
          </p:cNvPicPr>
          <p:nvPr/>
        </p:nvPicPr>
        <p:blipFill>
          <a:blip r:embed="rId2" cstate="print"/>
          <a:stretch>
            <a:fillRect/>
          </a:stretch>
        </p:blipFill>
        <p:spPr>
          <a:xfrm>
            <a:off x="3448050" y="1933575"/>
            <a:ext cx="5695950" cy="4924425"/>
          </a:xfrm>
          <a:prstGeom prst="rect">
            <a:avLst/>
          </a:prstGeom>
        </p:spPr>
      </p:pic>
      <p:sp>
        <p:nvSpPr>
          <p:cNvPr id="2" name="Title 1"/>
          <p:cNvSpPr>
            <a:spLocks noGrp="1"/>
          </p:cNvSpPr>
          <p:nvPr>
            <p:ph type="ctrTitle"/>
          </p:nvPr>
        </p:nvSpPr>
        <p:spPr>
          <a:xfrm>
            <a:off x="755576" y="1628800"/>
            <a:ext cx="7772400" cy="1470025"/>
          </a:xfrm>
        </p:spPr>
        <p:txBody>
          <a:bodyPr>
            <a:normAutofit/>
          </a:bodyPr>
          <a:lstStyle/>
          <a:p>
            <a:r>
              <a:rPr lang="en-GB" sz="6000" dirty="0" smtClean="0">
                <a:latin typeface="Century Gothic" pitchFamily="34" charset="0"/>
              </a:rPr>
              <a:t>Origins of animation</a:t>
            </a:r>
            <a:endParaRPr lang="en-GB" sz="6000" dirty="0">
              <a:latin typeface="Century Gothic" pitchFamily="34" charset="0"/>
            </a:endParaRPr>
          </a:p>
        </p:txBody>
      </p:sp>
      <p:sp>
        <p:nvSpPr>
          <p:cNvPr id="3" name="TextBox 2"/>
          <p:cNvSpPr txBox="1"/>
          <p:nvPr/>
        </p:nvSpPr>
        <p:spPr>
          <a:xfrm>
            <a:off x="179512" y="6381328"/>
            <a:ext cx="3456384" cy="369332"/>
          </a:xfrm>
          <a:prstGeom prst="rect">
            <a:avLst/>
          </a:prstGeom>
          <a:noFill/>
        </p:spPr>
        <p:txBody>
          <a:bodyPr wrap="square" rtlCol="0">
            <a:spAutoFit/>
          </a:bodyPr>
          <a:lstStyle/>
          <a:p>
            <a:r>
              <a:rPr lang="en-GB" dirty="0" smtClean="0"/>
              <a:t>Gladys Nzita-Mak</a:t>
            </a:r>
            <a:endParaRPr lang="en-GB" dirty="0"/>
          </a:p>
        </p:txBody>
      </p:sp>
    </p:spTree>
    <p:extLst>
      <p:ext uri="{BB962C8B-B14F-4D97-AF65-F5344CB8AC3E}">
        <p14:creationId xmlns:p14="http://schemas.microsoft.com/office/powerpoint/2010/main" val="389847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Persistence of vision</a:t>
            </a:r>
            <a:endParaRPr lang="en-GB" dirty="0">
              <a:latin typeface="Century Gothic" pitchFamily="34" charset="0"/>
            </a:endParaRPr>
          </a:p>
        </p:txBody>
      </p:sp>
      <p:pic>
        <p:nvPicPr>
          <p:cNvPr id="1026" name="Picture 2" descr="http://scienceprojectideasforkids.com/wp-content/uploads/2010/03/persistence-vi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556792"/>
            <a:ext cx="3581400" cy="42484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1556792"/>
            <a:ext cx="4536504" cy="4893647"/>
          </a:xfrm>
          <a:prstGeom prst="rect">
            <a:avLst/>
          </a:prstGeom>
          <a:noFill/>
        </p:spPr>
        <p:txBody>
          <a:bodyPr wrap="square" rtlCol="0">
            <a:spAutoFit/>
          </a:bodyPr>
          <a:lstStyle/>
          <a:p>
            <a:r>
              <a:rPr lang="en-GB" sz="2400" dirty="0" smtClean="0"/>
              <a:t>Persistence of vision is a trick of the eye that enables the brain to remember a previous movement followed by another movement and to preserve it for a short amount of time.</a:t>
            </a:r>
            <a:br>
              <a:rPr lang="en-GB" sz="2400" dirty="0" smtClean="0"/>
            </a:br>
            <a:r>
              <a:rPr lang="en-GB" sz="2400" dirty="0" smtClean="0"/>
              <a:t>Persistence of vision relates to animation because it gives the sense of motion/movement when we look at images that are closely-timed. Without persistence of vision, animation would just be seen as a set of pictures.</a:t>
            </a:r>
            <a:endParaRPr lang="en-US" sz="2400" dirty="0"/>
          </a:p>
        </p:txBody>
      </p:sp>
    </p:spTree>
    <p:extLst>
      <p:ext uri="{BB962C8B-B14F-4D97-AF65-F5344CB8AC3E}">
        <p14:creationId xmlns:p14="http://schemas.microsoft.com/office/powerpoint/2010/main" val="160305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William Horner</a:t>
            </a:r>
            <a:endParaRPr lang="en-GB" dirty="0"/>
          </a:p>
        </p:txBody>
      </p:sp>
      <p:sp>
        <p:nvSpPr>
          <p:cNvPr id="3" name="Content Placeholder 2"/>
          <p:cNvSpPr>
            <a:spLocks noGrp="1"/>
          </p:cNvSpPr>
          <p:nvPr>
            <p:ph idx="1"/>
          </p:nvPr>
        </p:nvSpPr>
        <p:spPr>
          <a:xfrm>
            <a:off x="426368" y="1290073"/>
            <a:ext cx="8147248" cy="1252736"/>
          </a:xfrm>
        </p:spPr>
        <p:txBody>
          <a:bodyPr>
            <a:normAutofit/>
          </a:bodyPr>
          <a:lstStyle/>
          <a:p>
            <a:pPr marL="0" indent="0">
              <a:buNone/>
            </a:pPr>
            <a:r>
              <a:rPr lang="en-GB" sz="2400" dirty="0" smtClean="0"/>
              <a:t>William Horner is the inventor of the ‘daedalum’ (wheel of the devil) now known as the ‘zoetrope’(wheel of life).</a:t>
            </a:r>
            <a:endParaRPr lang="en-GB" sz="2400" dirty="0"/>
          </a:p>
        </p:txBody>
      </p:sp>
      <p:pic>
        <p:nvPicPr>
          <p:cNvPr id="2050" name="Picture 2" descr="http://yazstopmotion19.files.wordpress.com/2011/02/hor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688" y="2210192"/>
            <a:ext cx="2712288" cy="3002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9/99/Zoetro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218183"/>
            <a:ext cx="2833371" cy="2994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5517232"/>
            <a:ext cx="7776864" cy="923330"/>
          </a:xfrm>
          <a:prstGeom prst="rect">
            <a:avLst/>
          </a:prstGeom>
          <a:noFill/>
        </p:spPr>
        <p:txBody>
          <a:bodyPr wrap="square" rtlCol="0">
            <a:spAutoFit/>
          </a:bodyPr>
          <a:lstStyle/>
          <a:p>
            <a:r>
              <a:rPr lang="en-GB" dirty="0" smtClean="0"/>
              <a:t>The zoetrope is an animation device. It has slits cut into in them and animation strips are placed onto them. </a:t>
            </a:r>
            <a:r>
              <a:rPr lang="en-GB" dirty="0"/>
              <a:t>A</a:t>
            </a:r>
            <a:r>
              <a:rPr lang="en-GB" dirty="0" smtClean="0"/>
              <a:t>s the zoetrope is spun, by looking  through the slits you can see the pictures moving like an animation.</a:t>
            </a:r>
            <a:endParaRPr lang="en-GB" dirty="0"/>
          </a:p>
        </p:txBody>
      </p:sp>
    </p:spTree>
    <p:extLst>
      <p:ext uri="{BB962C8B-B14F-4D97-AF65-F5344CB8AC3E}">
        <p14:creationId xmlns:p14="http://schemas.microsoft.com/office/powerpoint/2010/main" val="285699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Thomas Edison</a:t>
            </a:r>
            <a:endParaRPr lang="en-GB" dirty="0"/>
          </a:p>
        </p:txBody>
      </p:sp>
      <p:sp>
        <p:nvSpPr>
          <p:cNvPr id="3" name="Content Placeholder 2"/>
          <p:cNvSpPr>
            <a:spLocks noGrp="1"/>
          </p:cNvSpPr>
          <p:nvPr>
            <p:ph idx="1"/>
          </p:nvPr>
        </p:nvSpPr>
        <p:spPr>
          <a:xfrm>
            <a:off x="323528" y="1268760"/>
            <a:ext cx="4114800" cy="4525963"/>
          </a:xfrm>
        </p:spPr>
        <p:txBody>
          <a:bodyPr>
            <a:noAutofit/>
          </a:bodyPr>
          <a:lstStyle/>
          <a:p>
            <a:pPr marL="0" indent="0">
              <a:buNone/>
            </a:pPr>
            <a:endParaRPr lang="en-GB" sz="1100" dirty="0" smtClean="0"/>
          </a:p>
          <a:p>
            <a:pPr marL="0" indent="0">
              <a:buNone/>
            </a:pPr>
            <a:r>
              <a:rPr lang="en-GB" sz="2000" dirty="0" smtClean="0"/>
              <a:t>Thomas Edison invented the Kinetoscope, it is an invention that a person is to look into a small peep hole to view the motion pictures. It gives an illusion of animation by using a strip of film with images and was run over light and a high speed shutter.</a:t>
            </a:r>
          </a:p>
          <a:p>
            <a:pPr marL="0" indent="0">
              <a:buNone/>
            </a:pPr>
            <a:r>
              <a:rPr lang="en-GB" sz="2000" dirty="0" smtClean="0"/>
              <a:t>In the pictures you can see a man looking into the peep hole viewing the motion picture, and in the next picture you’ve got a full view of the Kinetoscope and is able to see the shutter that (in a way) rotates the filmstrips giving animation.</a:t>
            </a:r>
            <a:endParaRPr lang="en-GB" sz="2000"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fAMBIgACEQEDEQH/xAAcAAABBQEBAQAAAAAAAAAAAAADAQIEBQYHAAj/xAA5EAACAQMDAQYDBgUDBQAAAAABAgMABBEFEiExBhMiQVFhMnGRFCNCgaGxB1LB0fAk4fEVM2Jyov/EABQBAQAAAAAAAAAAAAAAAAAAAAD/xAAUEQEAAAAAAAAAAAAAAAAAAAAA/9oADAMBAAIRAxEAPwDmZY5pcnFIFp2OKBNxx1xTGc0QDK0FuA3tQPRjSliBSR8qDSOeDQDaWmiUetPsNPvNV1CKy06B57iU4VV8vcnyA9a7h2M7A6boNtBcX0MV5qa+IyuuVQ/+IPHHr1oOMdzcqgc2823ybYcH86YZSV/zivo3U74RwMVwAvUEVzbtFLpWpRtHdWUbSqOJIvu3Xr6dfkaDmxevbzSXUQguHRG3IDw3mRTAeKBzMTXtxpueaTPNAaJyGqR3r/zGo0fWiE80BAME15uErxPNeY+GgVR93UVzkuKmIMxmoXm+fSgLDzGKE/wk0e2XMBNDdcLzQdG/gYYvtusZQd+kEeG88EtkD6D611Ga9ghG2eeJD6FwDzXDP4Xa2NH7VqHUtHcxGIhQCxORjGSPc/lXT+1fZM686yQtGkjbQsgjG4epZjnj0A+tA7tLq9ha2PeXM6qH8K56nHoBya5lc38J1SORN3cs21g4xx0rVdt9Os7HUez8cwL2qxCIkn4j0BNVna3s/Z6bbH7EMDIO0/0oMPrKql6VUcgcnyqIo4pbosZyX5bzNOjXIoAtwa8vJp0gwaRBQEXqKIaGvxUXaaAjdaXHSnFMtk+XQClbk4xQFVAsJqtfws/vVw64tsGqeTxBj6HFBKtxttXocmORRgNtvt8yc0PG44oK/vpbW5juLd9k0Th42/lYHIP1r6B07tA2vdlYLrTpFRrnEczEY7huN4/LnH5V8/3ibXANdE/g5c6lb3k+nrCXtLlTMFJwUZR1HzGB9KC+/iHY2l3aQyrNqRWHwoO5OzHqC2OOlUt8815oUFxKWyPu/EME4863XaK+0rZuu4XeQj4XQjB9+K5rq2vCGCQrGBDG33Efq5zjP5gn5A0GNupla9l58IYqPy4o8ABziq8K0pJY5Y8k46mrO1s5dm5SQMUAJlwaGgqdPauegyfaoYVkba4w3oaBV4YVL2iohPiWrCMZQUHtvPWnxRhmBIJ5pxC5wBXoV6uegOAKB98VigPByRwPWq9IgSM9MZapV6M8nkngCh3bBFjEeOep9aDyuCspx0xii6dbPcMFjGWPAzUQNtYp6AAe9aXs5as8BlRh3iSxsoPmA3i/TNAOLQUtpQ8+2a4Y+Ffwr71cWGsXHZi5F9a28c5wElWQkeAsBnI6eufavSI896ZVbCK+Bjz/AMzVbqUa3mpyxyDKRIqkDpkkk/sPrQaztR2q0vXNIkigkltr07XYRKJMr7HI6/0rnF7FLJpRBZRbwK0+ByXctsDMflkADjg11iw7D9mtH7MJqd/byyTSWyNJuuHG5seFQAffGKw+uW/c9lL3dtZwEDOFxnDZ+nNBmrHTwyRuwZjIMKFHU1o5rNbSw7yRR4UycVG7OESafECAWOAB7+tSe2V0I9OMKHGRtNBW2kqSvLISFjiQNux68j9Kpo1+36jFCh2d9IEEj9Mk4/epFsN9gInlMdqgDSlfilYjhR9Bj61GullRkcfdyJho40/BjpQStY0O90qYrOoYD8ScikiP3YzWw1HULS90y1nUD72IM2fXz/WqIrbn0oK9Jg8RbOWPTinB9uATwBz71TwTFGAJ4qUJgWHOfWgkXLkgMfyoUgYwIzdAaTDTSYzxTrth3ARfw0AId093hRySAB75rb2UaWTJHE2WijZZDj4j1/eqLsdZxSXctzONwiYKmem6rm1laW71FGAxFgAj3/4oJei5lknLnwq2/wDz6VE0qB7u4upT0a5fPyUAfvmpEDC3tJ3BxlcGg6FeLbaBbyY3SXDtJ+TSE/1oLztp2kF9cadp9sSLSEqjZ43uF5Py8qgdp4d3ZbUVHXuS/wBOar9ft9k1tMvIEoLGtBcQCaC6tJRlJIjHj5jFBi+xY3WrSk9DgCo3a643hV9TnNF7KyfZtJcScMrsD8xVNrcxmnJ52+VBe6LDE2lxOBiQr4XIzt+Q9felnsIoLd5Gc4b4nIyc1YaRAg0G2ZAxOwHg+2aDqMsjQtDbxxBHA3N1JoKeylVrDuySO7Y4z6Hmm94vrUe4D27seivQAzEdaCvfg0eB8HJ5oTjmkQ4NBYq5IJ6DFLFHJcv3MIBYj16fOo6yDZWp7IRoLWWVowJC5Ac9SMdKCXC1tYWVtAjxgK/mSDIT1PPWpljbrtuJI8YmccjzAGKz/agoTjchljO4KSfED+xqz7NH7NoNtIZdz3BL4J6ZJwPpQO7XSjTdB7tf+7Nnn0FB0gf6PR0PQQRsc9PWha7A2u6pb6b3pj8DO7gbtoX/AHxV7p+hzW1tBJcsr28QWFSDjJVaAkixXgW3aIquRtyfepjzt30xbhg3h+VQxGkU8bB8+IE+HA65qHcXwW4dj0UZJPTFBnHdYNU1O3QeFZywH/sAf3NUWo5MhLedTgZXlmuJfjncyfkfL9qiXy5GTQbns6R/0Szj3DIhXIB88U6809wrSRLz1xUDsXfwTWyW7IRPEME54I9au7te8kJhlZBjz8zQY3Vo+8iZ0Hw/Ep8qrEPhq91Fe8y42lsENt6OP71QKcCgit1odKx5pKBd2K19jK1vYQKp+FAGx61mNOhE1yN+O7TxNmuh6T2Q1LVtOXUA9tZWLDKT3cmxXHqODx70GO7TtE0UMmPvHY8+eAKfoM832OJ5m/0tr3kuT7dF+povbbQbrSZrUyXFndW8wKxT2s29Nw6g8DB5qmlumg0oaduRsybnaNsjHkPqTQXPZm+nu9fY7dwkj8RHkBz+tambWYbWRkkDYVsAYOKpOwdvHDFLdOTmbwgY4wPer1BZmSZ+6TeWOW8+tBXQX73+tRd1dxCEEkQBOW4Pn/nSqztBcpFJcJk7WIQn2xz+lWNxdWcMsjWqR98sbeMY445rKSTieRe9bwc789SaBsuobsbF2gdBS2sVxqk/cQDJHLMeAg9SaJpel/bfG793CGwZPM/L1NagfYrC37q3Xu4/P1b3J86CVplnbaXbxrbognA8cpUZk9Rn0o89006fduA6eXn8j61QnUMZb34qHd6s4uN8Z8QHBoFur7vJ5NkYj3ckA9GHmKqZCWkY4JySeuKd3uSzE+I80iP4aCCxrw58s+1W2h6HJqm+eR+7tozgsOrH0H96s5La0sAVgiXPmx5P1oM6tvcPFsAIjPUHjNdZ7NWDavZ2V/rjfajDaxw21u4+6hVFC529MsQTn3x5VzWec5wrEbuDmu0xNBp8NvASEQKqKAOgA/2oOX/xFtLa1nj+zxJFJI5LKi4G0dG48+oqig0mCeJSsjJJj4jyPpV9/EuWF9Qt4oGL4QlifM5xn9/pWat7qVFXa2cfhbpQabS55LG0SCVe8RQRlOfzp0lzZMzytcRqZCcAuBjk1RLqB5J3xt6jpRrbUC9wUlsUueOGRBnPXzoEubmKOOQrNFt2lfCck5+VVuj6Tfa7fpZWEbNI/wAR/DGP5mPkKtdH0vV+0WpvBaWycY37k+7iX3/zJrq+kaZDoFoLe0jUzSkLJIqcu3n8gKC+ksdNTRodJuYUkswuwgDaUIHBXHQ5rjPbCxn0LVXsZH72IjfBLjHeJ6/MYII9RXQdUvRaxNcSSAvDyqyE4J68iuVdoO0NzrssYuAMQl+7wOgYjI+XGaCCZ2PGaaWzz1oI4oqY7p8jnIwaBvn1oqjihgUZelBqtLuUXQraOHgLHlh6nzP1zVJdTmVzg+dR9KvmhUwFiBnKkeXrRJlBJcRbh/PF/VfKgiyeFg3BwRxium3eu6dfxLJ3giSYsibyBkFcjz9ciuYzFMHDnd/KUwaZHezRW7wDBViDz+H1xQXHbK5tr2ewlt3jbNuN+w5wc+dZ8N3ZI4YZxkdDTnYyMzMcknJNMI4oCmYlcK5x/KaLavcv4YZAvXLMfhHtQUhRgct08gec0cW6iMgxuSByYjk4916ig63/AA+RdJ7O2YRt82pTySM5PxAAjP8A8/rV2l3EjWuWHikZYx/M2dpP6n6VmdJv+/XRpYljjjWwk2xxjCKRgYGelAsGku9Y7Ljd4Vhe5ZB7If6mgyvbXUJLvXbu3tnPdd4SxH4qzckQjwPMVb6hcI2pX8igDdOwGPY4qpmfexzQDFPHwN7kUw9aVDnP6UBAKIvSmLRV6UEE5DZHGKkw3L4PJ9D64/rTZI+elMUFTkUDnbcc7Rn2z/emheKkiJZl3R/F5imd2VOGFALbTSKlBPTFDeIrQRwvXmpULTjAUCULyFbqPkP7ULZxT45XUAMFkUeTjNBptC1xY2tra4YwCMPG0sjEhVYef50y91YM2lNplzIk9tbGF3RSMeRGfcYqojK3bRRYfczYwTkD86t1sEEvd2qZUHlvWgo5YWjB5zk5JPU5qIRV5q0IiuZIx+E4x+QqoKcmgAetKgxT9nNPCgD3oEFGXp0pirR0Xi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fAMBIgACEQEDEQH/xAAcAAABBQEBAQAAAAAAAAAAAAADAQIEBQYHAAj/xAA5EAACAQMDAQYDBgUDBQAAAAABAgMABBEFEiExBhMiQVFhMnGRFCNCgaGxB1LB0fAk4fEVM2Jyov/EABQBAQAAAAAAAAAAAAAAAAAAAAD/xAAUEQEAAAAAAAAAAAAAAAAAAAAA/9oADAMBAAIRAxEAPwDmZY5pcnFIFp2OKBNxx1xTGc0QDK0FuA3tQPRjSliBSR8qDSOeDQDaWmiUetPsNPvNV1CKy06B57iU4VV8vcnyA9a7h2M7A6boNtBcX0MV5qa+IyuuVQ/+IPHHr1oOMdzcqgc2823ybYcH86YZSV/zivo3U74RwMVwAvUEVzbtFLpWpRtHdWUbSqOJIvu3Xr6dfkaDmxevbzSXUQguHRG3IDw3mRTAeKBzMTXtxpueaTPNAaJyGqR3r/zGo0fWiE80BAME15uErxPNeY+GgVR93UVzkuKmIMxmoXm+fSgLDzGKE/wk0e2XMBNDdcLzQdG/gYYvtusZQd+kEeG88EtkD6D611Ga9ghG2eeJD6FwDzXDP4Xa2NH7VqHUtHcxGIhQCxORjGSPc/lXT+1fZM686yQtGkjbQsgjG4epZjnj0A+tA7tLq9ha2PeXM6qH8K56nHoBya5lc38J1SORN3cs21g4xx0rVdt9Os7HUez8cwL2qxCIkn4j0BNVna3s/Z6bbH7EMDIO0/0oMPrKql6VUcgcnyqIo4pbosZyX5bzNOjXIoAtwa8vJp0gwaRBQEXqKIaGvxUXaaAjdaXHSnFMtk+XQClbk4xQFVAsJqtfws/vVw64tsGqeTxBj6HFBKtxttXocmORRgNtvt8yc0PG44oK/vpbW5juLd9k0Th42/lYHIP1r6B07tA2vdlYLrTpFRrnEczEY7huN4/LnH5V8/3ibXANdE/g5c6lb3k+nrCXtLlTMFJwUZR1HzGB9KC+/iHY2l3aQyrNqRWHwoO5OzHqC2OOlUt8815oUFxKWyPu/EME4863XaK+0rZuu4XeQj4XQjB9+K5rq2vCGCQrGBDG33Efq5zjP5gn5A0GNupla9l58IYqPy4o8ABziq8K0pJY5Y8k46mrO1s5dm5SQMUAJlwaGgqdPauegyfaoYVkba4w3oaBV4YVL2iohPiWrCMZQUHtvPWnxRhmBIJ5pxC5wBXoV6uegOAKB98VigPByRwPWq9IgSM9MZapV6M8nkngCh3bBFjEeOep9aDyuCspx0xii6dbPcMFjGWPAzUQNtYp6AAe9aXs5as8BlRh3iSxsoPmA3i/TNAOLQUtpQ8+2a4Y+Ffwr71cWGsXHZi5F9a28c5wElWQkeAsBnI6eufavSI896ZVbCK+Bjz/AMzVbqUa3mpyxyDKRIqkDpkkk/sPrQaztR2q0vXNIkigkltr07XYRKJMr7HI6/0rnF7FLJpRBZRbwK0+ByXctsDMflkADjg11iw7D9mtH7MJqd/byyTSWyNJuuHG5seFQAffGKw+uW/c9lL3dtZwEDOFxnDZ+nNBmrHTwyRuwZjIMKFHU1o5rNbSw7yRR4UycVG7OESafECAWOAB7+tSe2V0I9OMKHGRtNBW2kqSvLISFjiQNux68j9Kpo1+36jFCh2d9IEEj9Mk4/epFsN9gInlMdqgDSlfilYjhR9Bj61GullRkcfdyJho40/BjpQStY0O90qYrOoYD8ScikiP3YzWw1HULS90y1nUD72IM2fXz/WqIrbn0oK9Jg8RbOWPTinB9uATwBz71TwTFGAJ4qUJgWHOfWgkXLkgMfyoUgYwIzdAaTDTSYzxTrth3ARfw0AId093hRySAB75rb2UaWTJHE2WijZZDj4j1/eqLsdZxSXctzONwiYKmem6rm1laW71FGAxFgAj3/4oJei5lknLnwq2/wDz6VE0qB7u4upT0a5fPyUAfvmpEDC3tJ3BxlcGg6FeLbaBbyY3SXDtJ+TSE/1oLztp2kF9cadp9sSLSEqjZ43uF5Py8qgdp4d3ZbUVHXuS/wBOar9ft9k1tMvIEoLGtBcQCaC6tJRlJIjHj5jFBi+xY3WrSk9DgCo3a643hV9TnNF7KyfZtJcScMrsD8xVNrcxmnJ52+VBe6LDE2lxOBiQr4XIzt+Q9felnsIoLd5Gc4b4nIyc1YaRAg0G2ZAxOwHg+2aDqMsjQtDbxxBHA3N1JoKeylVrDuySO7Y4z6Hmm94vrUe4D27seivQAzEdaCvfg0eB8HJ5oTjmkQ4NBYq5IJ6DFLFHJcv3MIBYj16fOo6yDZWp7IRoLWWVowJC5Ac9SMdKCXC1tYWVtAjxgK/mSDIT1PPWpljbrtuJI8YmccjzAGKz/agoTjchljO4KSfED+xqz7NH7NoNtIZdz3BL4J6ZJwPpQO7XSjTdB7tf+7Nnn0FB0gf6PR0PQQRsc9PWha7A2u6pb6b3pj8DO7gbtoX/AHxV7p+hzW1tBJcsr28QWFSDjJVaAkixXgW3aIquRtyfepjzt30xbhg3h+VQxGkU8bB8+IE+HA65qHcXwW4dj0UZJPTFBnHdYNU1O3QeFZywH/sAf3NUWo5MhLedTgZXlmuJfjncyfkfL9qiXy5GTQbns6R/0Szj3DIhXIB88U6809wrSRLz1xUDsXfwTWyW7IRPEME54I9au7te8kJhlZBjz8zQY3Vo+8iZ0Hw/Ep8qrEPhq91Fe8y42lsENt6OP71QKcCgit1odKx5pKBd2K19jK1vYQKp+FAGx61mNOhE1yN+O7TxNmuh6T2Q1LVtOXUA9tZWLDKT3cmxXHqODx70GO7TtE0UMmPvHY8+eAKfoM832OJ5m/0tr3kuT7dF+povbbQbrSZrUyXFndW8wKxT2s29Nw6g8DB5qmlumg0oaduRsybnaNsjHkPqTQXPZm+nu9fY7dwkj8RHkBz+tambWYbWRkkDYVsAYOKpOwdvHDFLdOTmbwgY4wPer1BZmSZ+6TeWOW8+tBXQX73+tRd1dxCEEkQBOW4Pn/nSqztBcpFJcJk7WIQn2xz+lWNxdWcMsjWqR98sbeMY445rKSTieRe9bwc789SaBsuobsbF2gdBS2sVxqk/cQDJHLMeAg9SaJpel/bfG793CGwZPM/L1NagfYrC37q3Xu4/P1b3J86CVplnbaXbxrbognA8cpUZk9Rn0o89006fduA6eXn8j61QnUMZb34qHd6s4uN8Z8QHBoFur7vJ5NkYj3ckA9GHmKqZCWkY4JySeuKd3uSzE+I80iP4aCCxrw58s+1W2h6HJqm+eR+7tozgsOrH0H96s5La0sAVgiXPmx5P1oM6tvcPFsAIjPUHjNdZ7NWDavZ2V/rjfajDaxw21u4+6hVFC529MsQTn3x5VzWec5wrEbuDmu0xNBp8NvASEQKqKAOgA/2oOX/xFtLa1nj+zxJFJI5LKi4G0dG48+oqig0mCeJSsjJJj4jyPpV9/EuWF9Qt4oGL4QlifM5xn9/pWat7qVFXa2cfhbpQabS55LG0SCVe8RQRlOfzp0lzZMzytcRqZCcAuBjk1RLqB5J3xt6jpRrbUC9wUlsUueOGRBnPXzoEubmKOOQrNFt2lfCck5+VVuj6Tfa7fpZWEbNI/wAR/DGP5mPkKtdH0vV+0WpvBaWycY37k+7iX3/zJrq+kaZDoFoLe0jUzSkLJIqcu3n8gKC+ksdNTRodJuYUkswuwgDaUIHBXHQ5rjPbCxn0LVXsZH72IjfBLjHeJ6/MYII9RXQdUvRaxNcSSAvDyqyE4J68iuVdoO0NzrssYuAMQl+7wOgYjI+XGaCCZ2PGaaWzz1oI4oqY7p8jnIwaBvn1oqjihgUZelBqtLuUXQraOHgLHlh6nzP1zVJdTmVzg+dR9KvmhUwFiBnKkeXrRJlBJcRbh/PF/VfKgiyeFg3BwRxium3eu6dfxLJ3giSYsibyBkFcjz9ciuYzFMHDnd/KUwaZHezRW7wDBViDz+H1xQXHbK5tr2ewlt3jbNuN+w5wc+dZ8N3ZI4YZxkdDTnYyMzMcknJNMI4oCmYlcK5x/KaLavcv4YZAvXLMfhHtQUhRgct08gec0cW6iMgxuSByYjk4916ig63/AA+RdJ7O2YRt82pTySM5PxAAjP8A8/rV2l3EjWuWHikZYx/M2dpP6n6VmdJv+/XRpYljjjWwk2xxjCKRgYGelAsGku9Y7Ljd4Vhe5ZB7If6mgyvbXUJLvXbu3tnPdd4SxH4qzckQjwPMVb6hcI2pX8igDdOwGPY4qpmfexzQDFPHwN7kUw9aVDnP6UBAKIvSmLRV6UEE5DZHGKkw3L4PJ9D64/rTZI+elMUFTkUDnbcc7Rn2z/emheKkiJZl3R/F5imd2VOGFALbTSKlBPTFDeIrQRwvXmpULTjAUCULyFbqPkP7ULZxT45XUAMFkUeTjNBptC1xY2tra4YwCMPG0sjEhVYef50y91YM2lNplzIk9tbGF3RSMeRGfcYqojK3bRRYfczYwTkD86t1sEEvd2qZUHlvWgo5YWjB5zk5JPU5qIRV5q0IiuZIx+E4x+QqoKcmgAetKgxT9nNPCgD3oEFGXp0pirR0X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upload.wikimedia.org/wikipedia/commons/9/9d/Thomas_Edis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04664"/>
            <a:ext cx="248376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upload.wikimedia.org/wikipedia/commons/0/0b/Kinetoscope.jpg"/>
          <p:cNvPicPr>
            <a:picLocks noChangeAspect="1" noChangeArrowheads="1"/>
          </p:cNvPicPr>
          <p:nvPr/>
        </p:nvPicPr>
        <p:blipFill>
          <a:blip r:embed="rId3" cstate="print"/>
          <a:srcRect/>
          <a:stretch>
            <a:fillRect/>
          </a:stretch>
        </p:blipFill>
        <p:spPr bwMode="auto">
          <a:xfrm>
            <a:off x="6335688" y="3789040"/>
            <a:ext cx="2808312" cy="3068960"/>
          </a:xfrm>
          <a:prstGeom prst="rect">
            <a:avLst/>
          </a:prstGeom>
          <a:noFill/>
        </p:spPr>
      </p:pic>
      <p:pic>
        <p:nvPicPr>
          <p:cNvPr id="6148" name="Picture 4" descr="http://2.bp.blogspot.com/-iIY1LW-nk1A/US5xZJ7YsbI/AAAAAAAAAFE/6cl-FfWamwA/s1600/kin.jpg"/>
          <p:cNvPicPr>
            <a:picLocks noChangeAspect="1" noChangeArrowheads="1"/>
          </p:cNvPicPr>
          <p:nvPr/>
        </p:nvPicPr>
        <p:blipFill>
          <a:blip r:embed="rId4" cstate="print"/>
          <a:srcRect/>
          <a:stretch>
            <a:fillRect/>
          </a:stretch>
        </p:blipFill>
        <p:spPr bwMode="auto">
          <a:xfrm>
            <a:off x="4788024" y="1124744"/>
            <a:ext cx="2619375" cy="3476626"/>
          </a:xfrm>
          <a:prstGeom prst="rect">
            <a:avLst/>
          </a:prstGeom>
          <a:noFill/>
        </p:spPr>
      </p:pic>
    </p:spTree>
    <p:extLst>
      <p:ext uri="{BB962C8B-B14F-4D97-AF65-F5344CB8AC3E}">
        <p14:creationId xmlns:p14="http://schemas.microsoft.com/office/powerpoint/2010/main" val="181148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Lumiere brothers</a:t>
            </a:r>
            <a:endParaRPr lang="en-GB" dirty="0"/>
          </a:p>
        </p:txBody>
      </p:sp>
      <p:sp>
        <p:nvSpPr>
          <p:cNvPr id="3" name="Content Placeholder 2"/>
          <p:cNvSpPr>
            <a:spLocks noGrp="1"/>
          </p:cNvSpPr>
          <p:nvPr>
            <p:ph idx="1"/>
          </p:nvPr>
        </p:nvSpPr>
        <p:spPr>
          <a:xfrm>
            <a:off x="323528" y="4365104"/>
            <a:ext cx="8352928" cy="2304256"/>
          </a:xfrm>
        </p:spPr>
        <p:txBody>
          <a:bodyPr>
            <a:noAutofit/>
          </a:bodyPr>
          <a:lstStyle/>
          <a:p>
            <a:pPr marL="0" indent="0">
              <a:buNone/>
            </a:pPr>
            <a:r>
              <a:rPr lang="en-GB" sz="2000" dirty="0" smtClean="0"/>
              <a:t>The Lumiere brothers invented the Cinematograph, a camera that is portable and that can film, process and project all in one. This invention is important in animation because it used to project films that have been recorded. It was used in a way to project films onto screens, but back then it was only able to play up to 50 seconds. It said to have changed cinema history. Today it has been evolved and can be used in theatres to project films.</a:t>
            </a:r>
            <a:endParaRPr lang="en-GB" sz="2000" dirty="0"/>
          </a:p>
        </p:txBody>
      </p:sp>
      <p:pic>
        <p:nvPicPr>
          <p:cNvPr id="1026" name="Picture 2" descr="http://3.bp.blogspot.com/_hb6jWA1D5A4/S99vXiwTnII/AAAAAAAAAAs/KpPBPnqxu4M/s1600/Lumiere+Brothers+-+Picture+of+them.png"/>
          <p:cNvPicPr>
            <a:picLocks noChangeAspect="1" noChangeArrowheads="1"/>
          </p:cNvPicPr>
          <p:nvPr/>
        </p:nvPicPr>
        <p:blipFill>
          <a:blip r:embed="rId2" cstate="print"/>
          <a:srcRect/>
          <a:stretch>
            <a:fillRect/>
          </a:stretch>
        </p:blipFill>
        <p:spPr bwMode="auto">
          <a:xfrm>
            <a:off x="4788024" y="1340768"/>
            <a:ext cx="3456384" cy="2738899"/>
          </a:xfrm>
          <a:prstGeom prst="rect">
            <a:avLst/>
          </a:prstGeom>
          <a:noFill/>
        </p:spPr>
      </p:pic>
      <p:pic>
        <p:nvPicPr>
          <p:cNvPr id="1028" name="Picture 4" descr="http://3.bp.blogspot.com/_hb6jWA1D5A4/S99vqxi6ZhI/AAAAAAAAAA0/5wjevpbaAVU/s1600/Lumiere+Brothers+-+Picture+of+Cinematograph.png"/>
          <p:cNvPicPr>
            <a:picLocks noChangeAspect="1" noChangeArrowheads="1"/>
          </p:cNvPicPr>
          <p:nvPr/>
        </p:nvPicPr>
        <p:blipFill>
          <a:blip r:embed="rId3" cstate="print"/>
          <a:srcRect/>
          <a:stretch>
            <a:fillRect/>
          </a:stretch>
        </p:blipFill>
        <p:spPr bwMode="auto">
          <a:xfrm>
            <a:off x="683568" y="1268760"/>
            <a:ext cx="3984377" cy="2846853"/>
          </a:xfrm>
          <a:prstGeom prst="rect">
            <a:avLst/>
          </a:prstGeom>
          <a:noFill/>
        </p:spPr>
      </p:pic>
    </p:spTree>
    <p:extLst>
      <p:ext uri="{BB962C8B-B14F-4D97-AF65-F5344CB8AC3E}">
        <p14:creationId xmlns:p14="http://schemas.microsoft.com/office/powerpoint/2010/main" val="394478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Traditional methods of animation</a:t>
            </a:r>
            <a:endParaRPr lang="en-US" dirty="0"/>
          </a:p>
        </p:txBody>
      </p:sp>
      <p:pic>
        <p:nvPicPr>
          <p:cNvPr id="21506" name="Picture 2" descr="http://www.limkokwing-studios.com/graphics/programmes/animation_001.jpg"/>
          <p:cNvPicPr>
            <a:picLocks noChangeAspect="1" noChangeArrowheads="1"/>
          </p:cNvPicPr>
          <p:nvPr/>
        </p:nvPicPr>
        <p:blipFill>
          <a:blip r:embed="rId2" cstate="print"/>
          <a:srcRect/>
          <a:stretch>
            <a:fillRect/>
          </a:stretch>
        </p:blipFill>
        <p:spPr bwMode="auto">
          <a:xfrm>
            <a:off x="1763688" y="3501008"/>
            <a:ext cx="5715000" cy="2381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rtoonbrew.com/wp-content/uploads/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472"/>
          <a:stretch/>
        </p:blipFill>
        <p:spPr bwMode="auto">
          <a:xfrm>
            <a:off x="6190667" y="-3561"/>
            <a:ext cx="2972085" cy="6696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artoonbrew.com/wp-content/uploads/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160"/>
          <a:stretch/>
        </p:blipFill>
        <p:spPr bwMode="auto">
          <a:xfrm>
            <a:off x="0" y="161256"/>
            <a:ext cx="3579995" cy="66967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59832" y="1628800"/>
            <a:ext cx="3456384" cy="4525963"/>
          </a:xfrm>
        </p:spPr>
        <p:txBody>
          <a:bodyPr>
            <a:normAutofit fontScale="92500" lnSpcReduction="20000"/>
          </a:bodyPr>
          <a:lstStyle/>
          <a:p>
            <a:pPr marL="0" indent="0">
              <a:buNone/>
            </a:pPr>
            <a:r>
              <a:rPr lang="en-GB" dirty="0" smtClean="0"/>
              <a:t>Drawn animation is when the animators draw each and every frame of a film.</a:t>
            </a:r>
          </a:p>
          <a:p>
            <a:pPr marL="0" indent="0">
              <a:buNone/>
            </a:pPr>
            <a:r>
              <a:rPr lang="en-GB" dirty="0" smtClean="0"/>
              <a:t>This could be shown as a flipbook. Each frame is drawn onto a single page, and when flipped fast they make an animation. </a:t>
            </a:r>
            <a:endParaRPr lang="en-US" dirty="0"/>
          </a:p>
        </p:txBody>
      </p:sp>
      <p:sp>
        <p:nvSpPr>
          <p:cNvPr id="2" name="Title 1"/>
          <p:cNvSpPr>
            <a:spLocks noGrp="1"/>
          </p:cNvSpPr>
          <p:nvPr>
            <p:ph type="title"/>
          </p:nvPr>
        </p:nvSpPr>
        <p:spPr/>
        <p:txBody>
          <a:bodyPr/>
          <a:lstStyle/>
          <a:p>
            <a:r>
              <a:rPr lang="en-GB" dirty="0" smtClean="0"/>
              <a:t>Drawn animation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Claymation</a:t>
            </a:r>
            <a:endParaRPr lang="en-US" dirty="0"/>
          </a:p>
        </p:txBody>
      </p:sp>
      <p:pic>
        <p:nvPicPr>
          <p:cNvPr id="1026" name="Picture 2" descr="http://www-bioc.rice.edu/precollege/msdaniel/images/clay-mik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281" y="1268760"/>
            <a:ext cx="4826719" cy="32942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3826768" cy="3628999"/>
          </a:xfrm>
        </p:spPr>
        <p:txBody>
          <a:bodyPr>
            <a:normAutofit/>
          </a:bodyPr>
          <a:lstStyle/>
          <a:p>
            <a:pPr marL="0" indent="0">
              <a:buNone/>
            </a:pPr>
            <a:r>
              <a:rPr lang="en-US" sz="2000" dirty="0" smtClean="0"/>
              <a:t>Claymation is the use of objects sculpted into clay and moved frame by frame to make an animation. This can be done by the use of still images. For every still image taken, the object has been moved in every still and once played back, it creates the illusion of movement.</a:t>
            </a:r>
          </a:p>
          <a:p>
            <a:pPr marL="0" indent="0">
              <a:buNone/>
            </a:pPr>
            <a:endParaRPr lang="en-US" dirty="0"/>
          </a:p>
        </p:txBody>
      </p:sp>
      <p:sp>
        <p:nvSpPr>
          <p:cNvPr id="7" name="Rectangle 6"/>
          <p:cNvSpPr/>
          <p:nvPr/>
        </p:nvSpPr>
        <p:spPr>
          <a:xfrm>
            <a:off x="4572000" y="3995678"/>
            <a:ext cx="4572000" cy="2862322"/>
          </a:xfrm>
          <a:prstGeom prst="rect">
            <a:avLst/>
          </a:prstGeom>
        </p:spPr>
        <p:txBody>
          <a:bodyPr>
            <a:spAutoFit/>
          </a:bodyPr>
          <a:lstStyle/>
          <a:p>
            <a:endParaRPr lang="en-US" dirty="0" smtClean="0"/>
          </a:p>
          <a:p>
            <a:endParaRPr lang="en-US" dirty="0" smtClean="0"/>
          </a:p>
          <a:p>
            <a:r>
              <a:rPr lang="en-US" dirty="0" smtClean="0"/>
              <a:t>Shows like Wallace and Gromit and Robot Chicken both use claymation. Although Wallace and Gromit is a claymation production, it also uses stop-motion animation. Stop-motion animation is used to make the objects/characters seem as if they’re actually moving on its own.</a:t>
            </a:r>
          </a:p>
          <a:p>
            <a:endParaRPr lang="en-US" dirty="0"/>
          </a:p>
        </p:txBody>
      </p:sp>
      <p:pic>
        <p:nvPicPr>
          <p:cNvPr id="2054" name="Picture 6" descr="http://www.thedrum.com/uploads/drum_basic_article/82619/main_images/wallace-and-gromit_0.jpg"/>
          <p:cNvPicPr>
            <a:picLocks noChangeAspect="1" noChangeArrowheads="1"/>
          </p:cNvPicPr>
          <p:nvPr/>
        </p:nvPicPr>
        <p:blipFill>
          <a:blip r:embed="rId3" cstate="print"/>
          <a:srcRect/>
          <a:stretch>
            <a:fillRect/>
          </a:stretch>
        </p:blipFill>
        <p:spPr bwMode="auto">
          <a:xfrm>
            <a:off x="2123728" y="4941168"/>
            <a:ext cx="2416504" cy="1916832"/>
          </a:xfrm>
          <a:prstGeom prst="rect">
            <a:avLst/>
          </a:prstGeom>
          <a:noFill/>
        </p:spPr>
      </p:pic>
      <p:pic>
        <p:nvPicPr>
          <p:cNvPr id="2052" name="Picture 4" descr="http://iamclosetgeek.files.wordpress.com/2012/09/robot-chicken-1.jpg"/>
          <p:cNvPicPr>
            <a:picLocks noChangeAspect="1" noChangeArrowheads="1"/>
          </p:cNvPicPr>
          <p:nvPr/>
        </p:nvPicPr>
        <p:blipFill>
          <a:blip r:embed="rId4" cstate="print"/>
          <a:srcRect/>
          <a:stretch>
            <a:fillRect/>
          </a:stretch>
        </p:blipFill>
        <p:spPr bwMode="auto">
          <a:xfrm>
            <a:off x="0" y="5085184"/>
            <a:ext cx="2363754" cy="17728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ut-out animation</a:t>
            </a:r>
            <a:endParaRPr lang="en-US" dirty="0"/>
          </a:p>
        </p:txBody>
      </p:sp>
      <p:sp>
        <p:nvSpPr>
          <p:cNvPr id="6" name="TextBox 5"/>
          <p:cNvSpPr txBox="1"/>
          <p:nvPr/>
        </p:nvSpPr>
        <p:spPr>
          <a:xfrm>
            <a:off x="179512" y="1556792"/>
            <a:ext cx="4104456" cy="4801314"/>
          </a:xfrm>
          <a:prstGeom prst="rect">
            <a:avLst/>
          </a:prstGeom>
          <a:noFill/>
        </p:spPr>
        <p:txBody>
          <a:bodyPr wrap="square" rtlCol="0">
            <a:spAutoFit/>
          </a:bodyPr>
          <a:lstStyle/>
          <a:p>
            <a:r>
              <a:rPr lang="en-GB" dirty="0" smtClean="0"/>
              <a:t>Cut out animation is using materials such as paper, card or even photographs producing animation. With the materials listed, cut-out animation involves using flat characters, props and a background. It is an easy process, but is time consuming. It is done in the same process as claymation, by using still images to create an allusion of movement.</a:t>
            </a:r>
          </a:p>
          <a:p>
            <a:r>
              <a:rPr lang="en-GB" dirty="0" smtClean="0"/>
              <a:t>Angela Anaconda (the TV show) is a good example of cut-out animation. And also South Park’s Pilot episode was made as a cut-out animation, using props like paper, cardboard and a background.</a:t>
            </a:r>
          </a:p>
          <a:p>
            <a:endParaRPr lang="en-GB" dirty="0" smtClean="0"/>
          </a:p>
          <a:p>
            <a:r>
              <a:rPr lang="en-GB" dirty="0" smtClean="0"/>
              <a:t>Today Cut-out animation is now produced with computers</a:t>
            </a:r>
          </a:p>
        </p:txBody>
      </p:sp>
      <p:pic>
        <p:nvPicPr>
          <p:cNvPr id="1028" name="Picture 4" descr="http://i.telegraph.co.uk/multimedia/archive/01007/south-park_1007874c.jpg"/>
          <p:cNvPicPr>
            <a:picLocks noChangeAspect="1" noChangeArrowheads="1"/>
          </p:cNvPicPr>
          <p:nvPr/>
        </p:nvPicPr>
        <p:blipFill>
          <a:blip r:embed="rId2" cstate="print">
            <a:lum bright="-10000"/>
          </a:blip>
          <a:srcRect/>
          <a:stretch>
            <a:fillRect/>
          </a:stretch>
        </p:blipFill>
        <p:spPr bwMode="auto">
          <a:xfrm>
            <a:off x="6444208" y="4077073"/>
            <a:ext cx="2699792" cy="2780928"/>
          </a:xfrm>
          <a:prstGeom prst="rect">
            <a:avLst/>
          </a:prstGeom>
          <a:noFill/>
        </p:spPr>
      </p:pic>
      <p:pic>
        <p:nvPicPr>
          <p:cNvPr id="1030" name="Picture 6" descr="http://www.lead.com.sg/LEAD/LoginHTML/LearningEdge/images/infocomm/cutout/090129.jpg"/>
          <p:cNvPicPr>
            <a:picLocks noChangeAspect="1" noChangeArrowheads="1"/>
          </p:cNvPicPr>
          <p:nvPr/>
        </p:nvPicPr>
        <p:blipFill>
          <a:blip r:embed="rId3" cstate="print"/>
          <a:srcRect/>
          <a:stretch>
            <a:fillRect/>
          </a:stretch>
        </p:blipFill>
        <p:spPr bwMode="auto">
          <a:xfrm>
            <a:off x="4283969" y="1340768"/>
            <a:ext cx="4860032" cy="2750444"/>
          </a:xfrm>
          <a:prstGeom prst="rect">
            <a:avLst/>
          </a:prstGeom>
          <a:noFill/>
        </p:spPr>
      </p:pic>
      <p:pic>
        <p:nvPicPr>
          <p:cNvPr id="1032" name="Picture 8" descr="http://bbsimg.ngfiles.com/1/20727000/ngbbs4b6d032652e20.jpg"/>
          <p:cNvPicPr>
            <a:picLocks noChangeAspect="1" noChangeArrowheads="1"/>
          </p:cNvPicPr>
          <p:nvPr/>
        </p:nvPicPr>
        <p:blipFill>
          <a:blip r:embed="rId4" cstate="print"/>
          <a:srcRect/>
          <a:stretch>
            <a:fillRect/>
          </a:stretch>
        </p:blipFill>
        <p:spPr bwMode="auto">
          <a:xfrm>
            <a:off x="4283968" y="4077072"/>
            <a:ext cx="2160240" cy="27809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572</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Origins of animation</vt:lpstr>
      <vt:lpstr>Persistence of vision</vt:lpstr>
      <vt:lpstr>William Horner</vt:lpstr>
      <vt:lpstr>Thomas Edison</vt:lpstr>
      <vt:lpstr>Lumiere brothers</vt:lpstr>
      <vt:lpstr>Traditional methods of animation</vt:lpstr>
      <vt:lpstr>Drawn animation</vt:lpstr>
      <vt:lpstr>Claymation</vt:lpstr>
      <vt:lpstr>Cut-out animation</vt:lpstr>
    </vt:vector>
  </TitlesOfParts>
  <Company>H6FC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animation</dc:title>
  <dc:creator>Nzita-Mak, Gladys</dc:creator>
  <cp:lastModifiedBy>Nzita-Mak, Gladys</cp:lastModifiedBy>
  <cp:revision>60</cp:revision>
  <cp:lastPrinted>2013-11-04T09:56:16Z</cp:lastPrinted>
  <dcterms:created xsi:type="dcterms:W3CDTF">2013-09-30T08:23:04Z</dcterms:created>
  <dcterms:modified xsi:type="dcterms:W3CDTF">2013-11-04T09:56:25Z</dcterms:modified>
</cp:coreProperties>
</file>