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8" r:id="rId5"/>
    <p:sldId id="260" r:id="rId6"/>
    <p:sldId id="267" r:id="rId7"/>
    <p:sldId id="266" r:id="rId8"/>
    <p:sldId id="263" r:id="rId9"/>
    <p:sldId id="264" r:id="rId10"/>
    <p:sldId id="265" r:id="rId11"/>
    <p:sldId id="261" r:id="rId12"/>
    <p:sldId id="272" r:id="rId13"/>
    <p:sldId id="262"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F7C10DF-43EF-4783-AB39-AF04A36D588B}" type="datetimeFigureOut">
              <a:rPr lang="en-GB" smtClean="0"/>
              <a:t>18/11/2013</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962EABF-B484-424C-89E4-FF1A4DECA0F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7C10DF-43EF-4783-AB39-AF04A36D588B}" type="datetimeFigureOut">
              <a:rPr lang="en-GB" smtClean="0"/>
              <a:t>18/11/2013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EABF-B484-424C-89E4-FF1A4DECA0F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7C10DF-43EF-4783-AB39-AF04A36D588B}" type="datetimeFigureOut">
              <a:rPr lang="en-GB" smtClean="0"/>
              <a:t>18/11/2013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EABF-B484-424C-89E4-FF1A4DECA0F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7C10DF-43EF-4783-AB39-AF04A36D588B}" type="datetimeFigureOut">
              <a:rPr lang="en-GB" smtClean="0"/>
              <a:t>18/11/2013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EABF-B484-424C-89E4-FF1A4DECA0F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7C10DF-43EF-4783-AB39-AF04A36D588B}" type="datetimeFigureOut">
              <a:rPr lang="en-GB" smtClean="0"/>
              <a:t>18/11/2013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EABF-B484-424C-89E4-FF1A4DECA0F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7C10DF-43EF-4783-AB39-AF04A36D588B}" type="datetimeFigureOut">
              <a:rPr lang="en-GB" smtClean="0"/>
              <a:t>18/11/2013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EABF-B484-424C-89E4-FF1A4DECA0F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F7C10DF-43EF-4783-AB39-AF04A36D588B}" type="datetimeFigureOut">
              <a:rPr lang="en-GB" smtClean="0"/>
              <a:t>18/11/2013</a:t>
            </a:fld>
            <a:endParaRPr lang="en-GB"/>
          </a:p>
        </p:txBody>
      </p:sp>
      <p:sp>
        <p:nvSpPr>
          <p:cNvPr id="27" name="Slide Number Placeholder 26"/>
          <p:cNvSpPr>
            <a:spLocks noGrp="1"/>
          </p:cNvSpPr>
          <p:nvPr>
            <p:ph type="sldNum" sz="quarter" idx="11"/>
          </p:nvPr>
        </p:nvSpPr>
        <p:spPr/>
        <p:txBody>
          <a:bodyPr rtlCol="0"/>
          <a:lstStyle/>
          <a:p>
            <a:fld id="{5962EABF-B484-424C-89E4-FF1A4DECA0F3}"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F7C10DF-43EF-4783-AB39-AF04A36D588B}" type="datetimeFigureOut">
              <a:rPr lang="en-GB" smtClean="0"/>
              <a:t>18/11/2013</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5962EABF-B484-424C-89E4-FF1A4DECA0F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C10DF-43EF-4783-AB39-AF04A36D588B}" type="datetimeFigureOut">
              <a:rPr lang="en-GB" smtClean="0"/>
              <a:t>18/11/2013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2EABF-B484-424C-89E4-FF1A4DECA0F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7C10DF-43EF-4783-AB39-AF04A36D588B}" type="datetimeFigureOut">
              <a:rPr lang="en-GB" smtClean="0"/>
              <a:t>18/11/2013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EABF-B484-424C-89E4-FF1A4DECA0F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7C10DF-43EF-4783-AB39-AF04A36D588B}" type="datetimeFigureOut">
              <a:rPr lang="en-GB" smtClean="0"/>
              <a:t>18/11/2013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EABF-B484-424C-89E4-FF1A4DECA0F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F7C10DF-43EF-4783-AB39-AF04A36D588B}" type="datetimeFigureOut">
              <a:rPr lang="en-GB" smtClean="0"/>
              <a:t>18/11/2013</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962EABF-B484-424C-89E4-FF1A4DECA0F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Task 2</a:t>
            </a:r>
            <a:br>
              <a:rPr lang="en-GB" dirty="0" smtClean="0"/>
            </a:br>
            <a:r>
              <a:rPr lang="en-GB" sz="2200" dirty="0" smtClean="0"/>
              <a:t>P3, P4, P5</a:t>
            </a:r>
            <a:r>
              <a:rPr lang="en-GB" dirty="0" smtClean="0"/>
              <a:t/>
            </a:r>
            <a:br>
              <a:rPr lang="en-GB" dirty="0" smtClean="0"/>
            </a:br>
            <a:endParaRPr lang="en-GB" dirty="0"/>
          </a:p>
        </p:txBody>
      </p:sp>
      <p:sp>
        <p:nvSpPr>
          <p:cNvPr id="3" name="Subtitle 2"/>
          <p:cNvSpPr>
            <a:spLocks noGrp="1"/>
          </p:cNvSpPr>
          <p:nvPr>
            <p:ph type="subTitle" idx="1"/>
          </p:nvPr>
        </p:nvSpPr>
        <p:spPr/>
        <p:txBody>
          <a:bodyPr>
            <a:normAutofit/>
          </a:bodyPr>
          <a:lstStyle/>
          <a:p>
            <a:r>
              <a:rPr lang="en-GB" sz="1800" dirty="0" smtClean="0">
                <a:solidFill>
                  <a:schemeClr val="tx1"/>
                </a:solidFill>
              </a:rPr>
              <a:t>Gladys Nzita-Mak</a:t>
            </a:r>
            <a:endParaRPr lang="en-GB" sz="18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Scripts</a:t>
            </a:r>
            <a:endParaRPr lang="en-GB" dirty="0"/>
          </a:p>
        </p:txBody>
      </p:sp>
      <p:sp>
        <p:nvSpPr>
          <p:cNvPr id="3" name="Content Placeholder 2"/>
          <p:cNvSpPr>
            <a:spLocks noGrp="1"/>
          </p:cNvSpPr>
          <p:nvPr>
            <p:ph idx="1"/>
          </p:nvPr>
        </p:nvSpPr>
        <p:spPr/>
        <p:txBody>
          <a:bodyPr/>
          <a:lstStyle/>
          <a:p>
            <a:r>
              <a:rPr lang="en-GB" dirty="0" smtClean="0"/>
              <a:t>Scripts are when you want to code your animation. They are written in a special type of way that the program can understand in order to make your animation run well.</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25" t="20961" r="19952" b="22194"/>
          <a:stretch/>
        </p:blipFill>
        <p:spPr bwMode="auto">
          <a:xfrm>
            <a:off x="4716016" y="3717032"/>
            <a:ext cx="3908938" cy="280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Animated rollers</a:t>
            </a:r>
            <a:endParaRPr lang="en-GB" dirty="0"/>
          </a:p>
        </p:txBody>
      </p:sp>
      <p:sp>
        <p:nvSpPr>
          <p:cNvPr id="3" name="Content Placeholder 2"/>
          <p:cNvSpPr>
            <a:spLocks noGrp="1"/>
          </p:cNvSpPr>
          <p:nvPr>
            <p:ph idx="1"/>
          </p:nvPr>
        </p:nvSpPr>
        <p:spPr/>
        <p:txBody>
          <a:bodyPr>
            <a:normAutofit/>
          </a:bodyPr>
          <a:lstStyle/>
          <a:p>
            <a:r>
              <a:rPr lang="en-GB" sz="2400" dirty="0" smtClean="0"/>
              <a:t>Animated rollovers are mainly used in websites. You can notice them when you hover your mouse over them. When hovered over they may change appearance.</a:t>
            </a:r>
          </a:p>
          <a:p>
            <a:r>
              <a:rPr lang="en-GB" sz="2400" dirty="0" smtClean="0"/>
              <a:t>For example, in the pictures below, the word ‘connect’ looks the same as the other buttons on the right, but when hovered over, the colour has changed into a white colour.</a:t>
            </a:r>
            <a:endParaRPr lang="en-GB" sz="2400" dirty="0"/>
          </a:p>
        </p:txBody>
      </p:sp>
      <p:pic>
        <p:nvPicPr>
          <p:cNvPr id="1026" name="Picture 2"/>
          <p:cNvPicPr>
            <a:picLocks noChangeAspect="1" noChangeArrowheads="1"/>
          </p:cNvPicPr>
          <p:nvPr/>
        </p:nvPicPr>
        <p:blipFill>
          <a:blip r:embed="rId2" cstate="print"/>
          <a:srcRect l="20567" t="3563" r="53307" b="84625"/>
          <a:stretch>
            <a:fillRect/>
          </a:stretch>
        </p:blipFill>
        <p:spPr bwMode="auto">
          <a:xfrm>
            <a:off x="827584" y="5229200"/>
            <a:ext cx="3384376" cy="8640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9983" t="3737" r="55003" b="83469"/>
          <a:stretch>
            <a:fillRect/>
          </a:stretch>
        </p:blipFill>
        <p:spPr bwMode="auto">
          <a:xfrm>
            <a:off x="4860032" y="5229200"/>
            <a:ext cx="3240360" cy="936104"/>
          </a:xfrm>
          <a:prstGeom prst="rect">
            <a:avLst/>
          </a:prstGeom>
          <a:noFill/>
          <a:ln w="9525">
            <a:noFill/>
            <a:miter lim="800000"/>
            <a:headEnd/>
            <a:tailEnd/>
          </a:ln>
        </p:spPr>
      </p:pic>
      <p:sp>
        <p:nvSpPr>
          <p:cNvPr id="6" name="Right Arrow 5"/>
          <p:cNvSpPr/>
          <p:nvPr/>
        </p:nvSpPr>
        <p:spPr>
          <a:xfrm>
            <a:off x="4283968" y="5589240"/>
            <a:ext cx="432048" cy="2880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619672" y="5805264"/>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652120" y="5733256"/>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Email attachments</a:t>
            </a:r>
            <a:endParaRPr lang="en-GB" dirty="0"/>
          </a:p>
        </p:txBody>
      </p:sp>
      <p:sp>
        <p:nvSpPr>
          <p:cNvPr id="3" name="Content Placeholder 2"/>
          <p:cNvSpPr>
            <a:spLocks noGrp="1"/>
          </p:cNvSpPr>
          <p:nvPr>
            <p:ph idx="1"/>
          </p:nvPr>
        </p:nvSpPr>
        <p:spPr/>
        <p:txBody>
          <a:bodyPr>
            <a:normAutofit/>
          </a:bodyPr>
          <a:lstStyle/>
          <a:p>
            <a:pPr marL="109728" indent="0">
              <a:buNone/>
            </a:pPr>
            <a:r>
              <a:rPr lang="en-GB" sz="2000" dirty="0" smtClean="0"/>
              <a:t>When sending an email you’re able to attach files to your emails. These files can be:</a:t>
            </a:r>
          </a:p>
          <a:p>
            <a:r>
              <a:rPr lang="en-GB" sz="2000" dirty="0" smtClean="0"/>
              <a:t>Photos</a:t>
            </a:r>
          </a:p>
          <a:p>
            <a:r>
              <a:rPr lang="en-GB" sz="2000" dirty="0" smtClean="0"/>
              <a:t>Video clips</a:t>
            </a:r>
          </a:p>
          <a:p>
            <a:r>
              <a:rPr lang="en-GB" sz="2000" dirty="0" smtClean="0"/>
              <a:t>Documents</a:t>
            </a:r>
          </a:p>
          <a:p>
            <a:r>
              <a:rPr lang="en-GB" sz="2000" dirty="0" smtClean="0"/>
              <a:t>Music files</a:t>
            </a:r>
          </a:p>
          <a:p>
            <a:pPr marL="109728" indent="0">
              <a:buNone/>
            </a:pPr>
            <a:r>
              <a:rPr lang="en-GB" sz="2000" dirty="0" smtClean="0"/>
              <a:t>Usually some emails have limits on how much attached items you can send. </a:t>
            </a:r>
            <a:endParaRPr lang="en-GB" sz="2000" dirty="0"/>
          </a:p>
        </p:txBody>
      </p:sp>
    </p:spTree>
    <p:extLst>
      <p:ext uri="{BB962C8B-B14F-4D97-AF65-F5344CB8AC3E}">
        <p14:creationId xmlns:p14="http://schemas.microsoft.com/office/powerpoint/2010/main" val="6313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lstStyle/>
          <a:p>
            <a:r>
              <a:rPr lang="en-GB" dirty="0" smtClean="0"/>
              <a:t>E-card</a:t>
            </a:r>
            <a:endParaRPr lang="en-GB" dirty="0"/>
          </a:p>
        </p:txBody>
      </p:sp>
      <p:sp>
        <p:nvSpPr>
          <p:cNvPr id="3" name="Content Placeholder 2"/>
          <p:cNvSpPr>
            <a:spLocks noGrp="1"/>
          </p:cNvSpPr>
          <p:nvPr>
            <p:ph idx="1"/>
          </p:nvPr>
        </p:nvSpPr>
        <p:spPr>
          <a:xfrm>
            <a:off x="0" y="1600200"/>
            <a:ext cx="4644008" cy="4525963"/>
          </a:xfrm>
        </p:spPr>
        <p:txBody>
          <a:bodyPr>
            <a:normAutofit/>
          </a:bodyPr>
          <a:lstStyle/>
          <a:p>
            <a:r>
              <a:rPr lang="en-GB" sz="2400" dirty="0" smtClean="0"/>
              <a:t>An E-card is an electronic card (greetings card) that can be found on the internet and can be sent to anyone who has an email. E-cards have become popular because they are amusing animations that are sent to friends or family as cards and can be customised.</a:t>
            </a:r>
            <a:endParaRPr lang="en-GB" sz="2400" dirty="0"/>
          </a:p>
        </p:txBody>
      </p:sp>
      <p:pic>
        <p:nvPicPr>
          <p:cNvPr id="4098" name="Picture 2" descr="http://ecards-media-v3.s3.amazonaws.com/mediastore/ecards/thumbs-large/free-ecards-Mothers_Day-Mother_Hen-560.jpg"/>
          <p:cNvPicPr>
            <a:picLocks noChangeAspect="1" noChangeArrowheads="1"/>
          </p:cNvPicPr>
          <p:nvPr/>
        </p:nvPicPr>
        <p:blipFill>
          <a:blip r:embed="rId2" cstate="print"/>
          <a:srcRect/>
          <a:stretch>
            <a:fillRect/>
          </a:stretch>
        </p:blipFill>
        <p:spPr bwMode="auto">
          <a:xfrm>
            <a:off x="4644008" y="1988840"/>
            <a:ext cx="4266074" cy="30963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lang="en-GB" dirty="0" smtClean="0"/>
              <a:t>PDAs</a:t>
            </a:r>
            <a:endParaRPr lang="en-GB" dirty="0"/>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GB" sz="1800" dirty="0" smtClean="0"/>
              <a:t>A PDA (Personal Digital Assistant) is a device that includes internet access, and can be used for computing, emailing and as a personal organiser. </a:t>
            </a:r>
          </a:p>
          <a:p>
            <a:r>
              <a:rPr lang="en-GB" sz="2000" dirty="0" smtClean="0"/>
              <a:t>Considerations for a PDA should be that all video and animation formats should be able to play on PDAs, although not needed because multimedia doesn’t have to be used on PDAs even though some models today are made in full colour, others are still black and white.</a:t>
            </a:r>
            <a:endParaRPr lang="en-GB" sz="2000" dirty="0"/>
          </a:p>
        </p:txBody>
      </p:sp>
      <p:pic>
        <p:nvPicPr>
          <p:cNvPr id="26626" name="Picture 2" descr="http://sartechnology.ca/sartechnology/PDA6.jpg"/>
          <p:cNvPicPr>
            <a:picLocks noChangeAspect="1" noChangeArrowheads="1"/>
          </p:cNvPicPr>
          <p:nvPr/>
        </p:nvPicPr>
        <p:blipFill>
          <a:blip r:embed="rId2" cstate="print"/>
          <a:srcRect/>
          <a:stretch>
            <a:fillRect/>
          </a:stretch>
        </p:blipFill>
        <p:spPr bwMode="auto">
          <a:xfrm>
            <a:off x="5220072" y="1700808"/>
            <a:ext cx="3923928" cy="40862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lang="en-GB" dirty="0" smtClean="0"/>
              <a:t>Mobile phones</a:t>
            </a:r>
            <a:endParaRPr lang="en-GB" dirty="0"/>
          </a:p>
        </p:txBody>
      </p:sp>
      <p:sp>
        <p:nvSpPr>
          <p:cNvPr id="3" name="Content Placeholder 2"/>
          <p:cNvSpPr>
            <a:spLocks noGrp="1"/>
          </p:cNvSpPr>
          <p:nvPr>
            <p:ph idx="1"/>
          </p:nvPr>
        </p:nvSpPr>
        <p:spPr>
          <a:xfrm>
            <a:off x="457200" y="1600200"/>
            <a:ext cx="4186808" cy="4525963"/>
          </a:xfrm>
        </p:spPr>
        <p:txBody>
          <a:bodyPr>
            <a:normAutofit/>
          </a:bodyPr>
          <a:lstStyle/>
          <a:p>
            <a:r>
              <a:rPr lang="en-GB" sz="2000" dirty="0" smtClean="0"/>
              <a:t>A mobile phone is used to make and receive calls (to either house or other mobile phones) all over the world. Mobile phones made recently aren't all made for using flash. This means not all video formats can be played and so it should be considered that making applications like flash player should be allowed so certain video formats/animations can be previewed.</a:t>
            </a:r>
            <a:endParaRPr lang="en-GB" sz="2000" dirty="0"/>
          </a:p>
        </p:txBody>
      </p:sp>
      <p:pic>
        <p:nvPicPr>
          <p:cNvPr id="27650" name="Picture 2" descr="http://cdn.androidbeat.com/wp-content/uploads/2013/05/samsung-galaxy-s-4.jpg"/>
          <p:cNvPicPr>
            <a:picLocks noChangeAspect="1" noChangeArrowheads="1"/>
          </p:cNvPicPr>
          <p:nvPr/>
        </p:nvPicPr>
        <p:blipFill>
          <a:blip r:embed="rId2" cstate="print"/>
          <a:srcRect l="21853" r="20857"/>
          <a:stretch>
            <a:fillRect/>
          </a:stretch>
        </p:blipFill>
        <p:spPr bwMode="auto">
          <a:xfrm>
            <a:off x="4716016" y="1844824"/>
            <a:ext cx="4097541" cy="38164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r>
              <a:rPr lang="en-GB" dirty="0" smtClean="0"/>
              <a:t>Monitors</a:t>
            </a:r>
            <a:endParaRPr lang="en-GB" dirty="0"/>
          </a:p>
        </p:txBody>
      </p:sp>
      <p:sp>
        <p:nvSpPr>
          <p:cNvPr id="3" name="Content Placeholder 2"/>
          <p:cNvSpPr>
            <a:spLocks noGrp="1"/>
          </p:cNvSpPr>
          <p:nvPr>
            <p:ph idx="1"/>
          </p:nvPr>
        </p:nvSpPr>
        <p:spPr>
          <a:xfrm>
            <a:off x="457200" y="1600200"/>
            <a:ext cx="4258816" cy="4525963"/>
          </a:xfrm>
        </p:spPr>
        <p:txBody>
          <a:bodyPr>
            <a:normAutofit/>
          </a:bodyPr>
          <a:lstStyle/>
          <a:p>
            <a:r>
              <a:rPr lang="en-GB" sz="2400" dirty="0" smtClean="0"/>
              <a:t>Monitors receives input from the computer and outputs it onto the screen. On a monitor it is easy to view animations and videos. For an animator, they will set the correct type of resolutions they need to produce their work. </a:t>
            </a:r>
            <a:endParaRPr lang="en-GB" sz="2400" dirty="0"/>
          </a:p>
        </p:txBody>
      </p:sp>
      <p:pic>
        <p:nvPicPr>
          <p:cNvPr id="28674" name="Picture 2" descr="http://images.bit-tech.net/content_images/2010/01/dell-sp2309w-monitor-review/dell2.jpg"/>
          <p:cNvPicPr>
            <a:picLocks noChangeAspect="1" noChangeArrowheads="1"/>
          </p:cNvPicPr>
          <p:nvPr/>
        </p:nvPicPr>
        <p:blipFill>
          <a:blip r:embed="rId2" cstate="print"/>
          <a:srcRect/>
          <a:stretch>
            <a:fillRect/>
          </a:stretch>
        </p:blipFill>
        <p:spPr bwMode="auto">
          <a:xfrm>
            <a:off x="4932040" y="2060848"/>
            <a:ext cx="3743400" cy="35094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Digital Animation Formats - P3</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53849405"/>
              </p:ext>
            </p:extLst>
          </p:nvPr>
        </p:nvGraphicFramePr>
        <p:xfrm>
          <a:off x="284417" y="836713"/>
          <a:ext cx="8568951" cy="6039412"/>
        </p:xfrm>
        <a:graphic>
          <a:graphicData uri="http://schemas.openxmlformats.org/drawingml/2006/table">
            <a:tbl>
              <a:tblPr firstRow="1" bandRow="1">
                <a:tableStyleId>{5202B0CA-FC54-4496-8BCA-5EF66A818D29}</a:tableStyleId>
              </a:tblPr>
              <a:tblGrid>
                <a:gridCol w="2856317"/>
                <a:gridCol w="2856317"/>
                <a:gridCol w="2856317"/>
              </a:tblGrid>
              <a:tr h="611130">
                <a:tc>
                  <a:txBody>
                    <a:bodyPr/>
                    <a:lstStyle/>
                    <a:p>
                      <a:r>
                        <a:rPr lang="en-GB" dirty="0" smtClean="0"/>
                        <a:t>Format</a:t>
                      </a:r>
                      <a:endParaRPr lang="en-GB" dirty="0"/>
                    </a:p>
                  </a:txBody>
                  <a:tcPr/>
                </a:tc>
                <a:tc>
                  <a:txBody>
                    <a:bodyPr/>
                    <a:lstStyle/>
                    <a:p>
                      <a:r>
                        <a:rPr lang="en-GB" dirty="0" smtClean="0"/>
                        <a:t>Positives</a:t>
                      </a:r>
                      <a:endParaRPr lang="en-GB" dirty="0"/>
                    </a:p>
                  </a:txBody>
                  <a:tcPr/>
                </a:tc>
                <a:tc>
                  <a:txBody>
                    <a:bodyPr/>
                    <a:lstStyle/>
                    <a:p>
                      <a:r>
                        <a:rPr lang="en-GB" dirty="0" smtClean="0"/>
                        <a:t>Negatives</a:t>
                      </a:r>
                      <a:endParaRPr lang="en-GB" dirty="0"/>
                    </a:p>
                  </a:txBody>
                  <a:tcPr/>
                </a:tc>
              </a:tr>
              <a:tr h="849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Animated GIF</a:t>
                      </a:r>
                      <a:br>
                        <a:rPr lang="en-GB" dirty="0" smtClean="0"/>
                      </a:br>
                      <a:r>
                        <a:rPr lang="en-GB" sz="1400" dirty="0" smtClean="0"/>
                        <a:t>A GIF</a:t>
                      </a:r>
                      <a:r>
                        <a:rPr lang="en-GB" sz="1400" baseline="0" dirty="0" smtClean="0"/>
                        <a:t> is a bitmap format</a:t>
                      </a:r>
                      <a:endParaRPr lang="en-GB" dirty="0" smtClean="0"/>
                    </a:p>
                    <a:p>
                      <a:endParaRPr lang="en-GB" dirty="0"/>
                    </a:p>
                  </a:txBody>
                  <a:tcPr/>
                </a:tc>
                <a:tc>
                  <a:txBody>
                    <a:bodyPr/>
                    <a:lstStyle/>
                    <a:p>
                      <a:r>
                        <a:rPr lang="en-GB" sz="1200" dirty="0" smtClean="0"/>
                        <a:t>Supports all web browsers</a:t>
                      </a:r>
                    </a:p>
                    <a:p>
                      <a:r>
                        <a:rPr lang="en-GB" sz="1200" dirty="0" smtClean="0"/>
                        <a:t>Popularly</a:t>
                      </a:r>
                      <a:r>
                        <a:rPr lang="en-GB" sz="1200" baseline="0" dirty="0" smtClean="0"/>
                        <a:t> used on websites</a:t>
                      </a:r>
                    </a:p>
                    <a:p>
                      <a:r>
                        <a:rPr lang="en-GB" sz="1200" baseline="0" dirty="0" smtClean="0"/>
                        <a:t>The size is smaller to make the picture quality better</a:t>
                      </a:r>
                      <a:endParaRPr lang="en-GB" sz="1200" dirty="0"/>
                    </a:p>
                  </a:txBody>
                  <a:tcPr/>
                </a:tc>
                <a:tc>
                  <a:txBody>
                    <a:bodyPr/>
                    <a:lstStyle/>
                    <a:p>
                      <a:r>
                        <a:rPr lang="en-GB" sz="1200" dirty="0" smtClean="0"/>
                        <a:t>Its</a:t>
                      </a:r>
                      <a:r>
                        <a:rPr lang="en-GB" sz="1200" baseline="0" dirty="0" smtClean="0"/>
                        <a:t> maximum palette is 256 colours this means poor looking images</a:t>
                      </a:r>
                      <a:endParaRPr lang="en-GB" sz="1200" dirty="0"/>
                    </a:p>
                  </a:txBody>
                  <a:tcPr/>
                </a:tc>
              </a:tr>
              <a:tr h="1001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Dynamic HTML</a:t>
                      </a:r>
                    </a:p>
                    <a:p>
                      <a:r>
                        <a:rPr lang="en-GB" sz="1400" dirty="0" smtClean="0"/>
                        <a:t>A set of codes which is used to create animations that can be used on websites</a:t>
                      </a:r>
                      <a:endParaRPr lang="en-GB" sz="1400" dirty="0"/>
                    </a:p>
                  </a:txBody>
                  <a:tcPr/>
                </a:tc>
                <a:tc>
                  <a:txBody>
                    <a:bodyPr/>
                    <a:lstStyle/>
                    <a:p>
                      <a:r>
                        <a:rPr lang="en-GB" sz="1200" dirty="0" smtClean="0"/>
                        <a:t>Used to create animations of websites</a:t>
                      </a:r>
                    </a:p>
                    <a:p>
                      <a:r>
                        <a:rPr lang="en-GB" sz="1200" dirty="0" smtClean="0"/>
                        <a:t>Fast, loads up well</a:t>
                      </a:r>
                      <a:endParaRPr lang="en-GB" sz="1200" dirty="0"/>
                    </a:p>
                  </a:txBody>
                  <a:tcPr/>
                </a:tc>
                <a:tc>
                  <a:txBody>
                    <a:bodyPr/>
                    <a:lstStyle/>
                    <a:p>
                      <a:r>
                        <a:rPr lang="en-GB" sz="1200" dirty="0" smtClean="0"/>
                        <a:t>Doesn’t work in all web browsers</a:t>
                      </a:r>
                    </a:p>
                    <a:p>
                      <a:r>
                        <a:rPr lang="en-GB" sz="1200" dirty="0" smtClean="0"/>
                        <a:t>Coding takes a long time / time consuming</a:t>
                      </a:r>
                      <a:endParaRPr lang="en-GB" sz="1200" dirty="0"/>
                    </a:p>
                  </a:txBody>
                  <a:tcPr/>
                </a:tc>
              </a:tr>
              <a:tr h="1648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Flash, Shockwave</a:t>
                      </a:r>
                      <a:br>
                        <a:rPr lang="en-GB" dirty="0" smtClean="0"/>
                      </a:br>
                      <a:r>
                        <a:rPr lang="en-GB" sz="1200" dirty="0" smtClean="0"/>
                        <a:t>Flash is an adobe program which animations can be created</a:t>
                      </a:r>
                      <a:r>
                        <a:rPr lang="en-GB" sz="1200" baseline="0" dirty="0" smtClean="0"/>
                        <a:t> and edited on, Shockwave is a program that allows flash to be ran</a:t>
                      </a:r>
                      <a:endParaRPr lang="en-GB" sz="1200" dirty="0" smtClean="0"/>
                    </a:p>
                    <a:p>
                      <a:endParaRPr lang="en-GB" sz="1600" dirty="0"/>
                    </a:p>
                  </a:txBody>
                  <a:tcPr/>
                </a:tc>
                <a:tc>
                  <a:txBody>
                    <a:bodyPr/>
                    <a:lstStyle/>
                    <a:p>
                      <a:r>
                        <a:rPr lang="en-GB" sz="1200" dirty="0" smtClean="0"/>
                        <a:t>Can create useful animations like rollovers for websites</a:t>
                      </a:r>
                    </a:p>
                    <a:p>
                      <a:r>
                        <a:rPr lang="en-GB" sz="1200" dirty="0" smtClean="0"/>
                        <a:t>Animations are done easily (frame by frame)</a:t>
                      </a:r>
                    </a:p>
                    <a:p>
                      <a:r>
                        <a:rPr lang="en-GB" sz="1200" dirty="0" smtClean="0"/>
                        <a:t>Flash games can be made</a:t>
                      </a:r>
                    </a:p>
                    <a:p>
                      <a:r>
                        <a:rPr lang="en-GB" sz="1200" dirty="0" smtClean="0"/>
                        <a:t>Content can work on mobile phones</a:t>
                      </a:r>
                      <a:endParaRPr lang="en-GB" sz="1200" dirty="0"/>
                    </a:p>
                  </a:txBody>
                  <a:tcPr/>
                </a:tc>
                <a:tc>
                  <a:txBody>
                    <a:bodyPr/>
                    <a:lstStyle/>
                    <a:p>
                      <a:r>
                        <a:rPr lang="en-GB" sz="1200" dirty="0" smtClean="0"/>
                        <a:t>Takes</a:t>
                      </a:r>
                      <a:r>
                        <a:rPr lang="en-GB" sz="1200" baseline="0" dirty="0" smtClean="0"/>
                        <a:t> some time to learn how to use adobe flash</a:t>
                      </a:r>
                      <a:endParaRPr lang="en-GB" sz="1200" dirty="0" smtClean="0"/>
                    </a:p>
                    <a:p>
                      <a:r>
                        <a:rPr lang="en-GB" sz="1200" dirty="0" smtClean="0"/>
                        <a:t>Users are required  to download flash shockwave for web</a:t>
                      </a:r>
                      <a:r>
                        <a:rPr lang="en-GB" sz="1200" baseline="0" dirty="0" smtClean="0"/>
                        <a:t> browsers</a:t>
                      </a:r>
                      <a:endParaRPr lang="en-GB" sz="1200" dirty="0"/>
                    </a:p>
                  </a:txBody>
                  <a:tcPr/>
                </a:tc>
              </a:tr>
              <a:tr h="1001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QuickTime</a:t>
                      </a:r>
                      <a:br>
                        <a:rPr lang="en-GB" dirty="0" smtClean="0"/>
                      </a:br>
                      <a:r>
                        <a:rPr lang="en-GB" sz="1200" dirty="0" smtClean="0"/>
                        <a:t>A multimedia player that supports animation, sound and video clips.</a:t>
                      </a:r>
                    </a:p>
                    <a:p>
                      <a:endParaRPr lang="en-GB" dirty="0"/>
                    </a:p>
                  </a:txBody>
                  <a:tcPr/>
                </a:tc>
                <a:tc>
                  <a:txBody>
                    <a:bodyPr/>
                    <a:lstStyle/>
                    <a:p>
                      <a:r>
                        <a:rPr lang="en-GB" sz="1200" dirty="0" smtClean="0"/>
                        <a:t>Supports animation, video,</a:t>
                      </a:r>
                      <a:r>
                        <a:rPr lang="en-GB" sz="1200" baseline="0" dirty="0" smtClean="0"/>
                        <a:t> sound and images</a:t>
                      </a:r>
                    </a:p>
                    <a:p>
                      <a:r>
                        <a:rPr lang="en-GB" sz="1200" dirty="0" smtClean="0"/>
                        <a:t>Works very</a:t>
                      </a:r>
                      <a:r>
                        <a:rPr lang="en-GB" sz="1200" baseline="0" dirty="0" smtClean="0"/>
                        <a:t> well on Macintosh computers</a:t>
                      </a:r>
                      <a:endParaRPr lang="en-GB" sz="1200" dirty="0"/>
                    </a:p>
                  </a:txBody>
                  <a:tcPr/>
                </a:tc>
                <a:tc>
                  <a:txBody>
                    <a:bodyPr/>
                    <a:lstStyle/>
                    <a:p>
                      <a:r>
                        <a:rPr lang="en-GB" sz="1200" dirty="0" smtClean="0"/>
                        <a:t>Buffers to much</a:t>
                      </a:r>
                      <a:br>
                        <a:rPr lang="en-GB" sz="1200" dirty="0" smtClean="0"/>
                      </a:br>
                      <a:r>
                        <a:rPr lang="en-GB" sz="1200" dirty="0" smtClean="0"/>
                        <a:t>Works best on Apple Mac computers</a:t>
                      </a:r>
                    </a:p>
                    <a:p>
                      <a:endParaRPr lang="en-GB" sz="1200" dirty="0"/>
                    </a:p>
                  </a:txBody>
                  <a:tcPr/>
                </a:tc>
              </a:tr>
              <a:tr h="9100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Real player</a:t>
                      </a:r>
                    </a:p>
                    <a:p>
                      <a:r>
                        <a:rPr lang="en-GB" sz="1200" dirty="0" smtClean="0"/>
                        <a:t>Multimedia player that supports</a:t>
                      </a:r>
                      <a:r>
                        <a:rPr lang="en-GB" sz="1200" baseline="0" dirty="0" smtClean="0"/>
                        <a:t> QuickTime along with windows media formats</a:t>
                      </a:r>
                      <a:endParaRPr lang="en-GB" sz="1200" dirty="0"/>
                    </a:p>
                  </a:txBody>
                  <a:tcPr/>
                </a:tc>
                <a:tc>
                  <a:txBody>
                    <a:bodyPr/>
                    <a:lstStyle/>
                    <a:p>
                      <a:r>
                        <a:rPr lang="en-GB" sz="1200" dirty="0" smtClean="0"/>
                        <a:t>Only useful for playing its own formats RM &amp;RMV</a:t>
                      </a:r>
                      <a:endParaRPr lang="en-GB" sz="1200" dirty="0"/>
                    </a:p>
                  </a:txBody>
                  <a:tcPr/>
                </a:tc>
                <a:tc>
                  <a:txBody>
                    <a:bodyPr/>
                    <a:lstStyle/>
                    <a:p>
                      <a:r>
                        <a:rPr lang="en-GB" sz="1200" dirty="0" smtClean="0"/>
                        <a:t>Whilst in use, pop ups occur</a:t>
                      </a:r>
                    </a:p>
                    <a:p>
                      <a:r>
                        <a:rPr lang="en-GB" sz="1200" dirty="0" smtClean="0"/>
                        <a:t>Takes some time to load up</a:t>
                      </a:r>
                    </a:p>
                    <a:p>
                      <a:r>
                        <a:rPr lang="en-GB" sz="1200" dirty="0" smtClean="0"/>
                        <a:t>Only plays certain file formats</a:t>
                      </a:r>
                      <a:endParaRPr lang="en-GB" sz="1200" dirty="0"/>
                    </a:p>
                  </a:txBody>
                  <a:tcPr/>
                </a:tc>
              </a:tr>
            </a:tbl>
          </a:graphicData>
        </a:graphic>
      </p:graphicFrame>
      <p:sp>
        <p:nvSpPr>
          <p:cNvPr id="3" name="TextBox 2"/>
          <p:cNvSpPr txBox="1"/>
          <p:nvPr/>
        </p:nvSpPr>
        <p:spPr>
          <a:xfrm>
            <a:off x="236712" y="283771"/>
            <a:ext cx="1008112" cy="523220"/>
          </a:xfrm>
          <a:prstGeom prst="rect">
            <a:avLst/>
          </a:prstGeom>
          <a:noFill/>
        </p:spPr>
        <p:txBody>
          <a:bodyPr wrap="square" rtlCol="0">
            <a:spAutoFit/>
          </a:bodyPr>
          <a:lstStyle/>
          <a:p>
            <a:r>
              <a:rPr lang="en-GB" sz="2800" dirty="0" smtClean="0"/>
              <a:t>P3</a:t>
            </a:r>
            <a:endParaRPr lang="en-GB"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Tools in Flash – P4</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Frames</a:t>
            </a:r>
            <a:endParaRPr lang="en-GB" dirty="0"/>
          </a:p>
        </p:txBody>
      </p:sp>
      <p:sp>
        <p:nvSpPr>
          <p:cNvPr id="3" name="Content Placeholder 2"/>
          <p:cNvSpPr>
            <a:spLocks noGrp="1"/>
          </p:cNvSpPr>
          <p:nvPr>
            <p:ph idx="1"/>
          </p:nvPr>
        </p:nvSpPr>
        <p:spPr>
          <a:xfrm>
            <a:off x="457200" y="2249424"/>
            <a:ext cx="8229600" cy="2907768"/>
          </a:xfrm>
        </p:spPr>
        <p:txBody>
          <a:bodyPr>
            <a:normAutofit lnSpcReduction="10000"/>
          </a:bodyPr>
          <a:lstStyle/>
          <a:p>
            <a:r>
              <a:rPr lang="en-GB" sz="1800" dirty="0" smtClean="0"/>
              <a:t>In flash, frames are made when you want to show a change in your animation. Frames are used to show motion, in a single frame it can contain a new image or even a shape that has moved from a different place that it was in on the frame before. </a:t>
            </a:r>
          </a:p>
          <a:p>
            <a:r>
              <a:rPr lang="en-GB" sz="1800" dirty="0" smtClean="0"/>
              <a:t>For example, you can have a shape placed anywhere in your first frame. And in the next frame you can place it elsewhere. As you continue to create more frames you can continue to place this shape anywhere in your animation.</a:t>
            </a:r>
          </a:p>
          <a:p>
            <a:r>
              <a:rPr lang="en-GB" sz="1800" dirty="0" smtClean="0"/>
              <a:t>When played back, your animation will show your shape moving in different places</a:t>
            </a:r>
            <a:endParaRPr lang="en-GB" sz="1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5" t="67308" r="34664"/>
          <a:stretch/>
        </p:blipFill>
        <p:spPr bwMode="auto">
          <a:xfrm>
            <a:off x="2051721" y="5072802"/>
            <a:ext cx="3528392" cy="178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Layers</a:t>
            </a:r>
            <a:endParaRPr lang="en-GB" dirty="0"/>
          </a:p>
        </p:txBody>
      </p:sp>
      <p:sp>
        <p:nvSpPr>
          <p:cNvPr id="3" name="Content Placeholder 2"/>
          <p:cNvSpPr>
            <a:spLocks noGrp="1"/>
          </p:cNvSpPr>
          <p:nvPr>
            <p:ph idx="1"/>
          </p:nvPr>
        </p:nvSpPr>
        <p:spPr/>
        <p:txBody>
          <a:bodyPr/>
          <a:lstStyle/>
          <a:p>
            <a:r>
              <a:rPr lang="en-GB" dirty="0" smtClean="0"/>
              <a:t>In adobe flash, layers are used to organise how you make your animation. You can have (for example) three layers, and on each layer they can contain text, a shape, and a button. You can choose to lock a layer and to hide a layer.</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7447" r="79520" b="5515"/>
          <a:stretch/>
        </p:blipFill>
        <p:spPr bwMode="auto">
          <a:xfrm>
            <a:off x="323528" y="4698609"/>
            <a:ext cx="1997641" cy="197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Controls</a:t>
            </a:r>
            <a:endParaRPr lang="en-GB" dirty="0"/>
          </a:p>
        </p:txBody>
      </p:sp>
      <p:sp>
        <p:nvSpPr>
          <p:cNvPr id="3" name="Content Placeholder 2"/>
          <p:cNvSpPr>
            <a:spLocks noGrp="1"/>
          </p:cNvSpPr>
          <p:nvPr>
            <p:ph idx="1"/>
          </p:nvPr>
        </p:nvSpPr>
        <p:spPr>
          <a:xfrm>
            <a:off x="457200" y="2249424"/>
            <a:ext cx="5144268" cy="4325112"/>
          </a:xfrm>
        </p:spPr>
        <p:txBody>
          <a:bodyPr>
            <a:normAutofit/>
          </a:bodyPr>
          <a:lstStyle/>
          <a:p>
            <a:r>
              <a:rPr lang="en-GB" sz="1800" dirty="0" smtClean="0"/>
              <a:t>The controls in flash are the set of tools in the toolbox. </a:t>
            </a:r>
          </a:p>
          <a:p>
            <a:r>
              <a:rPr lang="en-GB" sz="1800" dirty="0" smtClean="0"/>
              <a:t>When using flash you can use these tools to help you to create your work.</a:t>
            </a:r>
          </a:p>
          <a:p>
            <a:r>
              <a:rPr lang="en-GB" sz="1800" dirty="0" smtClean="0"/>
              <a:t>For example in the picture you’ve got your set of tools and use can select tools like the text tool to add text to your work, or you can use the ‘mouse tool’ to move objects around.</a:t>
            </a:r>
            <a:endParaRPr lang="en-GB" sz="18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625" t="7308" b="6250"/>
          <a:stretch/>
        </p:blipFill>
        <p:spPr bwMode="auto">
          <a:xfrm>
            <a:off x="5589563" y="562776"/>
            <a:ext cx="3352800" cy="632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Tweening</a:t>
            </a:r>
            <a:endParaRPr lang="en-GB" dirty="0"/>
          </a:p>
        </p:txBody>
      </p:sp>
      <p:sp>
        <p:nvSpPr>
          <p:cNvPr id="3" name="Content Placeholder 2"/>
          <p:cNvSpPr>
            <a:spLocks noGrp="1"/>
          </p:cNvSpPr>
          <p:nvPr>
            <p:ph idx="1"/>
          </p:nvPr>
        </p:nvSpPr>
        <p:spPr>
          <a:xfrm>
            <a:off x="107504" y="2230194"/>
            <a:ext cx="3754202" cy="4325112"/>
          </a:xfrm>
        </p:spPr>
        <p:txBody>
          <a:bodyPr>
            <a:normAutofit/>
          </a:bodyPr>
          <a:lstStyle/>
          <a:p>
            <a:r>
              <a:rPr lang="en-GB" sz="2400" dirty="0" smtClean="0"/>
              <a:t>When tweening, this is where halfway frames are produced in order to show a difference between two images. Tweening is done to show how your first image has evolved into the second. Tweening creates movement or morphing.</a:t>
            </a:r>
            <a:endParaRPr lang="en-GB" sz="2400" dirty="0"/>
          </a:p>
        </p:txBody>
      </p:sp>
      <p:pic>
        <p:nvPicPr>
          <p:cNvPr id="1026" name="Picture 2" descr="http://learningame.inforef.be/images/flash/shape_tw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706" y="2204864"/>
            <a:ext cx="5095875" cy="354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Buttons</a:t>
            </a:r>
            <a:endParaRPr lang="en-GB" dirty="0"/>
          </a:p>
        </p:txBody>
      </p:sp>
      <p:sp>
        <p:nvSpPr>
          <p:cNvPr id="3" name="Content Placeholder 2"/>
          <p:cNvSpPr>
            <a:spLocks noGrp="1"/>
          </p:cNvSpPr>
          <p:nvPr>
            <p:ph idx="1"/>
          </p:nvPr>
        </p:nvSpPr>
        <p:spPr>
          <a:xfrm>
            <a:off x="457200" y="2249424"/>
            <a:ext cx="4114800" cy="4325112"/>
          </a:xfrm>
        </p:spPr>
        <p:txBody>
          <a:bodyPr>
            <a:normAutofit/>
          </a:bodyPr>
          <a:lstStyle/>
          <a:p>
            <a:r>
              <a:rPr lang="en-GB" sz="1800" dirty="0" smtClean="0"/>
              <a:t>Buttons in flash can be used to control an object in your animation. </a:t>
            </a:r>
            <a:br>
              <a:rPr lang="en-GB" sz="1800" dirty="0" smtClean="0"/>
            </a:br>
            <a:r>
              <a:rPr lang="en-GB" sz="1800" dirty="0" smtClean="0"/>
              <a:t>Buttons can be coded to control other shapes in an animation, whether you cant the button to make your shape go up down left or right, its all In the way you code it.</a:t>
            </a:r>
          </a:p>
          <a:p>
            <a:r>
              <a:rPr lang="en-GB" sz="1800" dirty="0" smtClean="0"/>
              <a:t>For example in the picture, the green arrows have been coded to control the purple shape to move it up down left </a:t>
            </a:r>
            <a:r>
              <a:rPr lang="en-GB" sz="1800" smtClean="0"/>
              <a:t>or right.</a:t>
            </a:r>
            <a:endParaRPr lang="en-GB" sz="1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1" t="14327" r="41298" b="35097"/>
          <a:stretch/>
        </p:blipFill>
        <p:spPr bwMode="auto">
          <a:xfrm>
            <a:off x="4805273" y="3501008"/>
            <a:ext cx="3877586" cy="276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Preloaders</a:t>
            </a:r>
            <a:endParaRPr lang="en-GB" dirty="0"/>
          </a:p>
        </p:txBody>
      </p:sp>
      <p:sp>
        <p:nvSpPr>
          <p:cNvPr id="3" name="Content Placeholder 2"/>
          <p:cNvSpPr>
            <a:spLocks noGrp="1"/>
          </p:cNvSpPr>
          <p:nvPr>
            <p:ph idx="1"/>
          </p:nvPr>
        </p:nvSpPr>
        <p:spPr/>
        <p:txBody>
          <a:bodyPr/>
          <a:lstStyle/>
          <a:p>
            <a:r>
              <a:rPr lang="en-GB" dirty="0" smtClean="0"/>
              <a:t>Preloaders are short animations that keep a user entertained whilst the program (or even game) is loading up information. Preloaders can either be seen as an animation, a display message or show a progress bar showing the percentage of how much has been loaded.</a:t>
            </a:r>
            <a:endParaRPr lang="en-GB" dirty="0"/>
          </a:p>
        </p:txBody>
      </p:sp>
      <p:pic>
        <p:nvPicPr>
          <p:cNvPr id="2050" name="Picture 2" descr="http://pathfindersoftware.com/wp-content/uploads/preloader1.png"/>
          <p:cNvPicPr>
            <a:picLocks noChangeAspect="1" noChangeArrowheads="1"/>
          </p:cNvPicPr>
          <p:nvPr/>
        </p:nvPicPr>
        <p:blipFill>
          <a:blip r:embed="rId2" cstate="print"/>
          <a:srcRect/>
          <a:stretch>
            <a:fillRect/>
          </a:stretch>
        </p:blipFill>
        <p:spPr bwMode="auto">
          <a:xfrm>
            <a:off x="2771800" y="5342835"/>
            <a:ext cx="3154710" cy="1515165"/>
          </a:xfrm>
          <a:prstGeom prst="rect">
            <a:avLst/>
          </a:prstGeom>
          <a:noFill/>
        </p:spPr>
      </p:pic>
      <p:pic>
        <p:nvPicPr>
          <p:cNvPr id="2052" name="Picture 4" descr="http://studentwebhosting.com/media/uploads/animated-web-preloader.gif"/>
          <p:cNvPicPr>
            <a:picLocks noChangeAspect="1" noChangeArrowheads="1" noCrop="1"/>
          </p:cNvPicPr>
          <p:nvPr/>
        </p:nvPicPr>
        <p:blipFill>
          <a:blip r:embed="rId3" cstate="print"/>
          <a:srcRect/>
          <a:stretch>
            <a:fillRect/>
          </a:stretch>
        </p:blipFill>
        <p:spPr bwMode="auto">
          <a:xfrm>
            <a:off x="971600" y="5589240"/>
            <a:ext cx="1624640" cy="980728"/>
          </a:xfrm>
          <a:prstGeom prst="rect">
            <a:avLst/>
          </a:prstGeom>
          <a:noFill/>
        </p:spPr>
      </p:pic>
      <p:pic>
        <p:nvPicPr>
          <p:cNvPr id="2054" name="Picture 6" descr="http://preloaderz.com/images/basic_preloaderz-160x120.gif"/>
          <p:cNvPicPr>
            <a:picLocks noChangeAspect="1" noChangeArrowheads="1"/>
          </p:cNvPicPr>
          <p:nvPr/>
        </p:nvPicPr>
        <p:blipFill>
          <a:blip r:embed="rId4" cstate="print"/>
          <a:srcRect/>
          <a:stretch>
            <a:fillRect/>
          </a:stretch>
        </p:blipFill>
        <p:spPr bwMode="auto">
          <a:xfrm>
            <a:off x="6300192" y="5517232"/>
            <a:ext cx="1524000" cy="11430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316</TotalTime>
  <Words>936</Words>
  <Application>Microsoft Office PowerPoint</Application>
  <PresentationFormat>On-screen Show (4:3)</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Task 2 P3, P4, P5 </vt:lpstr>
      <vt:lpstr>Digital Animation Formats - P3</vt:lpstr>
      <vt:lpstr>Tools in Flash – P4</vt:lpstr>
      <vt:lpstr>Frames</vt:lpstr>
      <vt:lpstr>Layers</vt:lpstr>
      <vt:lpstr>Controls</vt:lpstr>
      <vt:lpstr>Tweening</vt:lpstr>
      <vt:lpstr>Buttons</vt:lpstr>
      <vt:lpstr>Preloaders</vt:lpstr>
      <vt:lpstr>Scripts</vt:lpstr>
      <vt:lpstr>Animated rollers</vt:lpstr>
      <vt:lpstr>Email attachments</vt:lpstr>
      <vt:lpstr>E-card</vt:lpstr>
      <vt:lpstr>PDAs</vt:lpstr>
      <vt:lpstr>Mobile phones</vt:lpstr>
      <vt:lpstr>Monitors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2</dc:title>
  <dc:creator>philips</dc:creator>
  <cp:lastModifiedBy>Nzita-Mak, Gladys</cp:lastModifiedBy>
  <cp:revision>63</cp:revision>
  <dcterms:created xsi:type="dcterms:W3CDTF">2013-11-01T10:21:53Z</dcterms:created>
  <dcterms:modified xsi:type="dcterms:W3CDTF">2013-11-18T09:52:08Z</dcterms:modified>
</cp:coreProperties>
</file>