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28FA2-C5AB-45A1-B4F9-6E359E6DF721}" type="datetimeFigureOut">
              <a:rPr lang="en-GB" smtClean="0"/>
              <a:t>08/02/2015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BDFD2-6D72-4717-8E40-CB9F3BC42B65}" type="slidenum">
              <a:rPr lang="en-GB" smtClean="0"/>
              <a:t>‹#›</a:t>
            </a:fld>
            <a:endParaRPr lang="en-GB"/>
          </a:p>
        </p:txBody>
      </p:sp>
    </p:spTree>
    <p:extLst>
      <p:ext uri="{BB962C8B-B14F-4D97-AF65-F5344CB8AC3E}">
        <p14:creationId xmlns:p14="http://schemas.microsoft.com/office/powerpoint/2010/main" val="3353102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2BDFD2-6D72-4717-8E40-CB9F3BC42B65}" type="slidenum">
              <a:rPr lang="en-GB" smtClean="0"/>
              <a:t>1</a:t>
            </a:fld>
            <a:endParaRPr lang="en-GB"/>
          </a:p>
        </p:txBody>
      </p:sp>
    </p:spTree>
    <p:extLst>
      <p:ext uri="{BB962C8B-B14F-4D97-AF65-F5344CB8AC3E}">
        <p14:creationId xmlns:p14="http://schemas.microsoft.com/office/powerpoint/2010/main" val="1231223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42BDFD2-6D72-4717-8E40-CB9F3BC42B65}" type="slidenum">
              <a:rPr lang="en-GB" smtClean="0"/>
              <a:t>4</a:t>
            </a:fld>
            <a:endParaRPr lang="en-GB"/>
          </a:p>
        </p:txBody>
      </p:sp>
    </p:spTree>
    <p:extLst>
      <p:ext uri="{BB962C8B-B14F-4D97-AF65-F5344CB8AC3E}">
        <p14:creationId xmlns:p14="http://schemas.microsoft.com/office/powerpoint/2010/main" val="3157066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5D34A04-CE54-4529-B893-D4B68DB3AA29}" type="datetime1">
              <a:rPr lang="en-GB" smtClean="0"/>
              <a:t>08/02/2015</a:t>
            </a:fld>
            <a:endParaRPr lang="en-GB"/>
          </a:p>
        </p:txBody>
      </p:sp>
      <p:sp>
        <p:nvSpPr>
          <p:cNvPr id="5" name="Footer Placeholder 4"/>
          <p:cNvSpPr>
            <a:spLocks noGrp="1"/>
          </p:cNvSpPr>
          <p:nvPr>
            <p:ph type="ftr" sz="quarter" idx="11"/>
          </p:nvPr>
        </p:nvSpPr>
        <p:spPr/>
        <p:txBody>
          <a:bodyPr/>
          <a:lstStyle/>
          <a:p>
            <a:r>
              <a:rPr lang="en-GB" smtClean="0"/>
              <a:t>Unit 30 - D2</a:t>
            </a:r>
            <a:endParaRPr lang="en-GB"/>
          </a:p>
        </p:txBody>
      </p:sp>
      <p:sp>
        <p:nvSpPr>
          <p:cNvPr id="6" name="Slide Number Placeholder 5"/>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1813388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7CC77F-938C-4DF2-A125-C6A087F12A6D}" type="datetime1">
              <a:rPr lang="en-GB" smtClean="0"/>
              <a:t>08/02/2015</a:t>
            </a:fld>
            <a:endParaRPr lang="en-GB"/>
          </a:p>
        </p:txBody>
      </p:sp>
      <p:sp>
        <p:nvSpPr>
          <p:cNvPr id="5" name="Footer Placeholder 4"/>
          <p:cNvSpPr>
            <a:spLocks noGrp="1"/>
          </p:cNvSpPr>
          <p:nvPr>
            <p:ph type="ftr" sz="quarter" idx="11"/>
          </p:nvPr>
        </p:nvSpPr>
        <p:spPr/>
        <p:txBody>
          <a:bodyPr/>
          <a:lstStyle/>
          <a:p>
            <a:r>
              <a:rPr lang="en-GB" smtClean="0"/>
              <a:t>Unit 30 - D2</a:t>
            </a:r>
            <a:endParaRPr lang="en-GB"/>
          </a:p>
        </p:txBody>
      </p:sp>
      <p:sp>
        <p:nvSpPr>
          <p:cNvPr id="6" name="Slide Number Placeholder 5"/>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222366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F9229B-F1B2-4B27-9EE1-F738E2A0CDBC}" type="datetime1">
              <a:rPr lang="en-GB" smtClean="0"/>
              <a:t>08/02/2015</a:t>
            </a:fld>
            <a:endParaRPr lang="en-GB"/>
          </a:p>
        </p:txBody>
      </p:sp>
      <p:sp>
        <p:nvSpPr>
          <p:cNvPr id="5" name="Footer Placeholder 4"/>
          <p:cNvSpPr>
            <a:spLocks noGrp="1"/>
          </p:cNvSpPr>
          <p:nvPr>
            <p:ph type="ftr" sz="quarter" idx="11"/>
          </p:nvPr>
        </p:nvSpPr>
        <p:spPr/>
        <p:txBody>
          <a:bodyPr/>
          <a:lstStyle/>
          <a:p>
            <a:r>
              <a:rPr lang="en-GB" smtClean="0"/>
              <a:t>Unit 30 - D2</a:t>
            </a:r>
            <a:endParaRPr lang="en-GB"/>
          </a:p>
        </p:txBody>
      </p:sp>
      <p:sp>
        <p:nvSpPr>
          <p:cNvPr id="6" name="Slide Number Placeholder 5"/>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963782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5F75758-5357-4F3B-BD29-5A312E58B3DB}" type="datetime1">
              <a:rPr lang="en-GB" smtClean="0"/>
              <a:t>08/02/2015</a:t>
            </a:fld>
            <a:endParaRPr lang="en-GB"/>
          </a:p>
        </p:txBody>
      </p:sp>
      <p:sp>
        <p:nvSpPr>
          <p:cNvPr id="5" name="Footer Placeholder 4"/>
          <p:cNvSpPr>
            <a:spLocks noGrp="1"/>
          </p:cNvSpPr>
          <p:nvPr>
            <p:ph type="ftr" sz="quarter" idx="11"/>
          </p:nvPr>
        </p:nvSpPr>
        <p:spPr/>
        <p:txBody>
          <a:bodyPr/>
          <a:lstStyle/>
          <a:p>
            <a:r>
              <a:rPr lang="en-GB" smtClean="0"/>
              <a:t>Unit 30 - D2</a:t>
            </a:r>
            <a:endParaRPr lang="en-GB"/>
          </a:p>
        </p:txBody>
      </p:sp>
      <p:sp>
        <p:nvSpPr>
          <p:cNvPr id="6" name="Slide Number Placeholder 5"/>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2414738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6878C8-8F09-4805-995A-7EA65109F5D6}" type="datetime1">
              <a:rPr lang="en-GB" smtClean="0"/>
              <a:t>08/02/2015</a:t>
            </a:fld>
            <a:endParaRPr lang="en-GB"/>
          </a:p>
        </p:txBody>
      </p:sp>
      <p:sp>
        <p:nvSpPr>
          <p:cNvPr id="5" name="Footer Placeholder 4"/>
          <p:cNvSpPr>
            <a:spLocks noGrp="1"/>
          </p:cNvSpPr>
          <p:nvPr>
            <p:ph type="ftr" sz="quarter" idx="11"/>
          </p:nvPr>
        </p:nvSpPr>
        <p:spPr/>
        <p:txBody>
          <a:bodyPr/>
          <a:lstStyle/>
          <a:p>
            <a:r>
              <a:rPr lang="en-GB" smtClean="0"/>
              <a:t>Unit 30 - D2</a:t>
            </a:r>
            <a:endParaRPr lang="en-GB"/>
          </a:p>
        </p:txBody>
      </p:sp>
      <p:sp>
        <p:nvSpPr>
          <p:cNvPr id="6" name="Slide Number Placeholder 5"/>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1414371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293225-B628-4AC3-86A8-E4F2FC09CFF5}" type="datetime1">
              <a:rPr lang="en-GB" smtClean="0"/>
              <a:t>08/02/2015</a:t>
            </a:fld>
            <a:endParaRPr lang="en-GB"/>
          </a:p>
        </p:txBody>
      </p:sp>
      <p:sp>
        <p:nvSpPr>
          <p:cNvPr id="6" name="Footer Placeholder 5"/>
          <p:cNvSpPr>
            <a:spLocks noGrp="1"/>
          </p:cNvSpPr>
          <p:nvPr>
            <p:ph type="ftr" sz="quarter" idx="11"/>
          </p:nvPr>
        </p:nvSpPr>
        <p:spPr/>
        <p:txBody>
          <a:bodyPr/>
          <a:lstStyle/>
          <a:p>
            <a:r>
              <a:rPr lang="en-GB" smtClean="0"/>
              <a:t>Unit 30 - D2</a:t>
            </a:r>
            <a:endParaRPr lang="en-GB"/>
          </a:p>
        </p:txBody>
      </p:sp>
      <p:sp>
        <p:nvSpPr>
          <p:cNvPr id="7" name="Slide Number Placeholder 6"/>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1725356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E4E7FC-D9D2-4B58-BC29-E44B8533A967}" type="datetime1">
              <a:rPr lang="en-GB" smtClean="0"/>
              <a:t>08/02/2015</a:t>
            </a:fld>
            <a:endParaRPr lang="en-GB"/>
          </a:p>
        </p:txBody>
      </p:sp>
      <p:sp>
        <p:nvSpPr>
          <p:cNvPr id="8" name="Footer Placeholder 7"/>
          <p:cNvSpPr>
            <a:spLocks noGrp="1"/>
          </p:cNvSpPr>
          <p:nvPr>
            <p:ph type="ftr" sz="quarter" idx="11"/>
          </p:nvPr>
        </p:nvSpPr>
        <p:spPr/>
        <p:txBody>
          <a:bodyPr/>
          <a:lstStyle/>
          <a:p>
            <a:r>
              <a:rPr lang="en-GB" smtClean="0"/>
              <a:t>Unit 30 - D2</a:t>
            </a:r>
            <a:endParaRPr lang="en-GB"/>
          </a:p>
        </p:txBody>
      </p:sp>
      <p:sp>
        <p:nvSpPr>
          <p:cNvPr id="9" name="Slide Number Placeholder 8"/>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171785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6F92F54-11B3-4342-B713-4EFC6A071D62}" type="datetime1">
              <a:rPr lang="en-GB" smtClean="0"/>
              <a:t>08/02/2015</a:t>
            </a:fld>
            <a:endParaRPr lang="en-GB"/>
          </a:p>
        </p:txBody>
      </p:sp>
      <p:sp>
        <p:nvSpPr>
          <p:cNvPr id="4" name="Footer Placeholder 3"/>
          <p:cNvSpPr>
            <a:spLocks noGrp="1"/>
          </p:cNvSpPr>
          <p:nvPr>
            <p:ph type="ftr" sz="quarter" idx="11"/>
          </p:nvPr>
        </p:nvSpPr>
        <p:spPr/>
        <p:txBody>
          <a:bodyPr/>
          <a:lstStyle/>
          <a:p>
            <a:r>
              <a:rPr lang="en-GB" smtClean="0"/>
              <a:t>Unit 30 - D2</a:t>
            </a:r>
            <a:endParaRPr lang="en-GB"/>
          </a:p>
        </p:txBody>
      </p:sp>
      <p:sp>
        <p:nvSpPr>
          <p:cNvPr id="5" name="Slide Number Placeholder 4"/>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254276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7F27A-5ABB-4A69-B3AC-31BC9EBFBBFC}" type="datetime1">
              <a:rPr lang="en-GB" smtClean="0"/>
              <a:t>08/02/2015</a:t>
            </a:fld>
            <a:endParaRPr lang="en-GB"/>
          </a:p>
        </p:txBody>
      </p:sp>
      <p:sp>
        <p:nvSpPr>
          <p:cNvPr id="3" name="Footer Placeholder 2"/>
          <p:cNvSpPr>
            <a:spLocks noGrp="1"/>
          </p:cNvSpPr>
          <p:nvPr>
            <p:ph type="ftr" sz="quarter" idx="11"/>
          </p:nvPr>
        </p:nvSpPr>
        <p:spPr/>
        <p:txBody>
          <a:bodyPr/>
          <a:lstStyle/>
          <a:p>
            <a:r>
              <a:rPr lang="en-GB" smtClean="0"/>
              <a:t>Unit 30 - D2</a:t>
            </a:r>
            <a:endParaRPr lang="en-GB"/>
          </a:p>
        </p:txBody>
      </p:sp>
      <p:sp>
        <p:nvSpPr>
          <p:cNvPr id="4" name="Slide Number Placeholder 3"/>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208133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52832-D88D-4FD5-9191-0E0C5D4A3D01}" type="datetime1">
              <a:rPr lang="en-GB" smtClean="0"/>
              <a:t>08/02/2015</a:t>
            </a:fld>
            <a:endParaRPr lang="en-GB"/>
          </a:p>
        </p:txBody>
      </p:sp>
      <p:sp>
        <p:nvSpPr>
          <p:cNvPr id="6" name="Footer Placeholder 5"/>
          <p:cNvSpPr>
            <a:spLocks noGrp="1"/>
          </p:cNvSpPr>
          <p:nvPr>
            <p:ph type="ftr" sz="quarter" idx="11"/>
          </p:nvPr>
        </p:nvSpPr>
        <p:spPr/>
        <p:txBody>
          <a:bodyPr/>
          <a:lstStyle/>
          <a:p>
            <a:r>
              <a:rPr lang="en-GB" smtClean="0"/>
              <a:t>Unit 30 - D2</a:t>
            </a:r>
            <a:endParaRPr lang="en-GB"/>
          </a:p>
        </p:txBody>
      </p:sp>
      <p:sp>
        <p:nvSpPr>
          <p:cNvPr id="7" name="Slide Number Placeholder 6"/>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2961365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4AFCD-C003-4112-8399-07C246B827B4}" type="datetime1">
              <a:rPr lang="en-GB" smtClean="0"/>
              <a:t>08/02/2015</a:t>
            </a:fld>
            <a:endParaRPr lang="en-GB"/>
          </a:p>
        </p:txBody>
      </p:sp>
      <p:sp>
        <p:nvSpPr>
          <p:cNvPr id="6" name="Footer Placeholder 5"/>
          <p:cNvSpPr>
            <a:spLocks noGrp="1"/>
          </p:cNvSpPr>
          <p:nvPr>
            <p:ph type="ftr" sz="quarter" idx="11"/>
          </p:nvPr>
        </p:nvSpPr>
        <p:spPr/>
        <p:txBody>
          <a:bodyPr/>
          <a:lstStyle/>
          <a:p>
            <a:r>
              <a:rPr lang="en-GB" smtClean="0"/>
              <a:t>Unit 30 - D2</a:t>
            </a:r>
            <a:endParaRPr lang="en-GB"/>
          </a:p>
        </p:txBody>
      </p:sp>
      <p:sp>
        <p:nvSpPr>
          <p:cNvPr id="7" name="Slide Number Placeholder 6"/>
          <p:cNvSpPr>
            <a:spLocks noGrp="1"/>
          </p:cNvSpPr>
          <p:nvPr>
            <p:ph type="sldNum" sz="quarter" idx="12"/>
          </p:nvPr>
        </p:nvSpPr>
        <p:spPr/>
        <p:txBody>
          <a:bodyPr/>
          <a:lstStyle/>
          <a:p>
            <a:fld id="{3CD28E06-F983-46D3-8A02-6598FECEC0E3}" type="slidenum">
              <a:rPr lang="en-GB" smtClean="0"/>
              <a:t>‹#›</a:t>
            </a:fld>
            <a:endParaRPr lang="en-GB"/>
          </a:p>
        </p:txBody>
      </p:sp>
    </p:spTree>
    <p:extLst>
      <p:ext uri="{BB962C8B-B14F-4D97-AF65-F5344CB8AC3E}">
        <p14:creationId xmlns:p14="http://schemas.microsoft.com/office/powerpoint/2010/main" val="2546478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70E2A-3D9B-4D7F-AFE8-5CC028EB9220}" type="datetime1">
              <a:rPr lang="en-GB" smtClean="0"/>
              <a:t>08/02/2015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Unit 30 - D2</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D28E06-F983-46D3-8A02-6598FECEC0E3}" type="slidenum">
              <a:rPr lang="en-GB" smtClean="0"/>
              <a:t>‹#›</a:t>
            </a:fld>
            <a:endParaRPr lang="en-GB"/>
          </a:p>
        </p:txBody>
      </p:sp>
    </p:spTree>
    <p:extLst>
      <p:ext uri="{BB962C8B-B14F-4D97-AF65-F5344CB8AC3E}">
        <p14:creationId xmlns:p14="http://schemas.microsoft.com/office/powerpoint/2010/main" val="939188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File size and image </a:t>
            </a:r>
            <a:r>
              <a:rPr lang="en-GB" dirty="0" smtClean="0"/>
              <a:t>quality</a:t>
            </a:r>
            <a:endParaRPr lang="en-GB" dirty="0"/>
          </a:p>
        </p:txBody>
      </p:sp>
      <p:sp>
        <p:nvSpPr>
          <p:cNvPr id="3" name="Subtitle 2"/>
          <p:cNvSpPr>
            <a:spLocks noGrp="1"/>
          </p:cNvSpPr>
          <p:nvPr>
            <p:ph type="subTitle" idx="1"/>
          </p:nvPr>
        </p:nvSpPr>
        <p:spPr/>
        <p:txBody>
          <a:bodyPr/>
          <a:lstStyle/>
          <a:p>
            <a:r>
              <a:rPr lang="en-GB" dirty="0" smtClean="0"/>
              <a:t>Gladys Nzita-Mak</a:t>
            </a:r>
            <a:endParaRPr lang="en-GB" dirty="0"/>
          </a:p>
        </p:txBody>
      </p:sp>
      <p:sp>
        <p:nvSpPr>
          <p:cNvPr id="4" name="Footer Placeholder 3"/>
          <p:cNvSpPr>
            <a:spLocks noGrp="1"/>
          </p:cNvSpPr>
          <p:nvPr>
            <p:ph type="ftr" sz="quarter" idx="11"/>
          </p:nvPr>
        </p:nvSpPr>
        <p:spPr/>
        <p:txBody>
          <a:bodyPr/>
          <a:lstStyle/>
          <a:p>
            <a:r>
              <a:rPr lang="en-GB" smtClean="0"/>
              <a:t>Unit 30 - D2</a:t>
            </a:r>
            <a:endParaRPr lang="en-GB" dirty="0"/>
          </a:p>
        </p:txBody>
      </p:sp>
    </p:spTree>
    <p:extLst>
      <p:ext uri="{BB962C8B-B14F-4D97-AF65-F5344CB8AC3E}">
        <p14:creationId xmlns:p14="http://schemas.microsoft.com/office/powerpoint/2010/main" val="87659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Bitmap formats chosen:</a:t>
            </a:r>
            <a:endParaRPr lang="en-GB" dirty="0"/>
          </a:p>
        </p:txBody>
      </p:sp>
      <p:sp>
        <p:nvSpPr>
          <p:cNvPr id="3" name="Content Placeholder 2"/>
          <p:cNvSpPr>
            <a:spLocks noGrp="1"/>
          </p:cNvSpPr>
          <p:nvPr>
            <p:ph idx="1"/>
          </p:nvPr>
        </p:nvSpPr>
        <p:spPr/>
        <p:txBody>
          <a:bodyPr/>
          <a:lstStyle/>
          <a:p>
            <a:r>
              <a:rPr lang="en-GB" dirty="0" smtClean="0"/>
              <a:t>BMP</a:t>
            </a:r>
          </a:p>
          <a:p>
            <a:r>
              <a:rPr lang="en-GB" dirty="0" smtClean="0"/>
              <a:t>JPG</a:t>
            </a:r>
          </a:p>
          <a:p>
            <a:r>
              <a:rPr lang="en-GB" dirty="0" smtClean="0"/>
              <a:t>PSD</a:t>
            </a:r>
          </a:p>
          <a:p>
            <a:r>
              <a:rPr lang="en-GB" dirty="0" smtClean="0"/>
              <a:t>GIF</a:t>
            </a:r>
          </a:p>
          <a:p>
            <a:r>
              <a:rPr lang="en-GB" dirty="0" smtClean="0"/>
              <a:t>PNG</a:t>
            </a:r>
            <a:endParaRPr lang="en-GB" dirty="0"/>
          </a:p>
        </p:txBody>
      </p:sp>
      <p:sp>
        <p:nvSpPr>
          <p:cNvPr id="4" name="Footer Placeholder 3"/>
          <p:cNvSpPr>
            <a:spLocks noGrp="1"/>
          </p:cNvSpPr>
          <p:nvPr>
            <p:ph type="ftr" sz="quarter" idx="11"/>
          </p:nvPr>
        </p:nvSpPr>
        <p:spPr/>
        <p:txBody>
          <a:bodyPr/>
          <a:lstStyle/>
          <a:p>
            <a:r>
              <a:rPr lang="en-GB" smtClean="0"/>
              <a:t>Unit 30 - D2</a:t>
            </a:r>
            <a:endParaRPr lang="en-GB"/>
          </a:p>
        </p:txBody>
      </p:sp>
    </p:spTree>
    <p:extLst>
      <p:ext uri="{BB962C8B-B14F-4D97-AF65-F5344CB8AC3E}">
        <p14:creationId xmlns:p14="http://schemas.microsoft.com/office/powerpoint/2010/main" val="62866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Vector formats chosen:</a:t>
            </a:r>
            <a:endParaRPr lang="en-GB" dirty="0"/>
          </a:p>
        </p:txBody>
      </p:sp>
      <p:sp>
        <p:nvSpPr>
          <p:cNvPr id="3" name="Content Placeholder 2"/>
          <p:cNvSpPr>
            <a:spLocks noGrp="1"/>
          </p:cNvSpPr>
          <p:nvPr>
            <p:ph idx="1"/>
          </p:nvPr>
        </p:nvSpPr>
        <p:spPr/>
        <p:txBody>
          <a:bodyPr/>
          <a:lstStyle/>
          <a:p>
            <a:r>
              <a:rPr lang="en-GB" dirty="0" smtClean="0"/>
              <a:t>FLA</a:t>
            </a:r>
          </a:p>
          <a:p>
            <a:r>
              <a:rPr lang="en-GB" dirty="0" smtClean="0"/>
              <a:t>SWF</a:t>
            </a:r>
            <a:endParaRPr lang="en-GB" dirty="0"/>
          </a:p>
        </p:txBody>
      </p:sp>
      <p:sp>
        <p:nvSpPr>
          <p:cNvPr id="4" name="Footer Placeholder 3"/>
          <p:cNvSpPr>
            <a:spLocks noGrp="1"/>
          </p:cNvSpPr>
          <p:nvPr>
            <p:ph type="ftr" sz="quarter" idx="11"/>
          </p:nvPr>
        </p:nvSpPr>
        <p:spPr/>
        <p:txBody>
          <a:bodyPr/>
          <a:lstStyle/>
          <a:p>
            <a:r>
              <a:rPr lang="en-GB" smtClean="0"/>
              <a:t>Unit 30 - D2</a:t>
            </a:r>
            <a:endParaRPr lang="en-GB"/>
          </a:p>
        </p:txBody>
      </p:sp>
    </p:spTree>
    <p:extLst>
      <p:ext uri="{BB962C8B-B14F-4D97-AF65-F5344CB8AC3E}">
        <p14:creationId xmlns:p14="http://schemas.microsoft.com/office/powerpoint/2010/main" val="4238110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Compression techniques</a:t>
            </a:r>
            <a:endParaRPr lang="en-GB" dirty="0"/>
          </a:p>
        </p:txBody>
      </p:sp>
      <p:sp>
        <p:nvSpPr>
          <p:cNvPr id="3" name="Content Placeholder 2"/>
          <p:cNvSpPr>
            <a:spLocks noGrp="1"/>
          </p:cNvSpPr>
          <p:nvPr>
            <p:ph idx="1"/>
          </p:nvPr>
        </p:nvSpPr>
        <p:spPr>
          <a:xfrm>
            <a:off x="838200" y="2935465"/>
            <a:ext cx="5343659" cy="3241497"/>
          </a:xfrm>
        </p:spPr>
        <p:txBody>
          <a:bodyPr/>
          <a:lstStyle/>
          <a:p>
            <a:pPr marL="0" indent="0">
              <a:buNone/>
            </a:pPr>
            <a:r>
              <a:rPr lang="en-GB" dirty="0" smtClean="0"/>
              <a:t>Lossless compression</a:t>
            </a:r>
          </a:p>
          <a:p>
            <a:pPr marL="0" indent="0">
              <a:buNone/>
            </a:pPr>
            <a:r>
              <a:rPr lang="en-GB" sz="1600" dirty="0" smtClean="0"/>
              <a:t>Lossless compression is a compression technique with happens when a file format such as a picture, is compressed from one file format to another and once compressed and is lossless, no data from the file which has been compressed will be lost. An example of lossless compression is the file format PNG. PNG file formats have been created to use lossless compression whilst saving images, compressing images with all no loss of data keeping it exactly the way it is intended to be (and look).</a:t>
            </a:r>
            <a:endParaRPr lang="en-GB" sz="1600" dirty="0"/>
          </a:p>
        </p:txBody>
      </p:sp>
      <p:sp>
        <p:nvSpPr>
          <p:cNvPr id="4" name="Footer Placeholder 3"/>
          <p:cNvSpPr>
            <a:spLocks noGrp="1"/>
          </p:cNvSpPr>
          <p:nvPr>
            <p:ph type="ftr" sz="quarter" idx="11"/>
          </p:nvPr>
        </p:nvSpPr>
        <p:spPr/>
        <p:txBody>
          <a:bodyPr/>
          <a:lstStyle/>
          <a:p>
            <a:r>
              <a:rPr lang="en-GB" smtClean="0"/>
              <a:t>Unit 30 - D2</a:t>
            </a:r>
            <a:endParaRPr lang="en-GB"/>
          </a:p>
        </p:txBody>
      </p:sp>
      <p:sp>
        <p:nvSpPr>
          <p:cNvPr id="5" name="Content Placeholder 2"/>
          <p:cNvSpPr txBox="1">
            <a:spLocks/>
          </p:cNvSpPr>
          <p:nvPr/>
        </p:nvSpPr>
        <p:spPr>
          <a:xfrm>
            <a:off x="6309574" y="2935465"/>
            <a:ext cx="5343659" cy="324149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Lossy compression</a:t>
            </a:r>
          </a:p>
          <a:p>
            <a:pPr marL="0" indent="0">
              <a:buNone/>
            </a:pPr>
            <a:r>
              <a:rPr lang="en-GB" sz="1600" dirty="0" smtClean="0"/>
              <a:t>Lossy compression is a compression technique which compresses images into a lower quality file size, which is visible as pixilation in the image is seen compared to the image it was before it was compressed. Therefore once compressed lossy the file size will be smaller. The </a:t>
            </a:r>
            <a:r>
              <a:rPr lang="en-GB" sz="1600" dirty="0"/>
              <a:t>best file format for a picture to be compressed is the JPG format. The reason for this is because as it compresses images in lossy compression, it saved images with good quality and colour, and only loses about 5% of its image which is barely noticed, still leaving an overall good quality image</a:t>
            </a:r>
            <a:r>
              <a:rPr lang="en-GB" sz="1600" dirty="0" smtClean="0"/>
              <a:t>.</a:t>
            </a:r>
          </a:p>
        </p:txBody>
      </p:sp>
      <p:sp>
        <p:nvSpPr>
          <p:cNvPr id="6" name="Content Placeholder 2"/>
          <p:cNvSpPr txBox="1">
            <a:spLocks/>
          </p:cNvSpPr>
          <p:nvPr/>
        </p:nvSpPr>
        <p:spPr>
          <a:xfrm>
            <a:off x="838199" y="1690688"/>
            <a:ext cx="10815033" cy="1065391"/>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smtClean="0"/>
              <a:t>Compression is done when a file, in this case an image is taken and compressed into a file format making the image smaller. For example a good quality image saved in a JPEG can be saved and compressed into another image file format such as GIF, and once saved the image will have differences compared to its original image it was saved in previously, such as it may look pixelated when zoomed in due to the fact that it is now a smaller image and will even be saved with less memory compared to its previous file format.</a:t>
            </a:r>
            <a:endParaRPr lang="en-GB" sz="1600" dirty="0"/>
          </a:p>
        </p:txBody>
      </p:sp>
    </p:spTree>
    <p:extLst>
      <p:ext uri="{BB962C8B-B14F-4D97-AF65-F5344CB8AC3E}">
        <p14:creationId xmlns:p14="http://schemas.microsoft.com/office/powerpoint/2010/main" val="70856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Image resolution</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This is the detail within an image. In image files that are saved with higher resolution means that the image will look more crisp and with better quality, and are usually saved with higher amounts of memory, whereas with images that contain lower resolutions, the image will not look as good as images with better quality, and won’t take up as much space as higher resolutions will do. Resolutions are usually measured vertically and horizontally by pixels, for example they can be represented as “345x876”. Saving images with higher resolutions also means that the pixels in the image increases.</a:t>
            </a:r>
          </a:p>
          <a:p>
            <a:pPr marL="0" indent="0">
              <a:buNone/>
            </a:pPr>
            <a:endParaRPr lang="en-GB" dirty="0" smtClean="0"/>
          </a:p>
          <a:p>
            <a:pPr marL="0" indent="0">
              <a:buNone/>
            </a:pPr>
            <a:r>
              <a:rPr lang="en-GB" dirty="0" smtClean="0"/>
              <a:t>DPI (Dot Per Image) which are the numbers of dots printed within an image consisting of hundreds of dots of colours making up an entire image, for example with a printer, it uses DPI when printing </a:t>
            </a:r>
            <a:r>
              <a:rPr lang="en-GB" dirty="0" smtClean="0"/>
              <a:t>images. The more the dots in the image, the finer and sharper the image will turn out to be.</a:t>
            </a:r>
            <a:endParaRPr lang="en-GB" dirty="0"/>
          </a:p>
        </p:txBody>
      </p:sp>
      <p:sp>
        <p:nvSpPr>
          <p:cNvPr id="4" name="Footer Placeholder 3"/>
          <p:cNvSpPr>
            <a:spLocks noGrp="1"/>
          </p:cNvSpPr>
          <p:nvPr>
            <p:ph type="ftr" sz="quarter" idx="11"/>
          </p:nvPr>
        </p:nvSpPr>
        <p:spPr/>
        <p:txBody>
          <a:bodyPr/>
          <a:lstStyle/>
          <a:p>
            <a:r>
              <a:rPr lang="en-GB" smtClean="0"/>
              <a:t>Unit 30 - D2</a:t>
            </a:r>
            <a:endParaRPr lang="en-GB"/>
          </a:p>
        </p:txBody>
      </p:sp>
    </p:spTree>
    <p:extLst>
      <p:ext uri="{BB962C8B-B14F-4D97-AF65-F5344CB8AC3E}">
        <p14:creationId xmlns:p14="http://schemas.microsoft.com/office/powerpoint/2010/main" val="3267278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Colour depth</a:t>
            </a:r>
            <a:endParaRPr lang="en-GB" dirty="0"/>
          </a:p>
        </p:txBody>
      </p:sp>
      <p:sp>
        <p:nvSpPr>
          <p:cNvPr id="3" name="Content Placeholder 2"/>
          <p:cNvSpPr>
            <a:spLocks noGrp="1"/>
          </p:cNvSpPr>
          <p:nvPr>
            <p:ph idx="1"/>
          </p:nvPr>
        </p:nvSpPr>
        <p:spPr/>
        <p:txBody>
          <a:bodyPr/>
          <a:lstStyle/>
          <a:p>
            <a:pPr marL="0" indent="0">
              <a:buNone/>
            </a:pPr>
            <a:r>
              <a:rPr lang="en-GB" dirty="0" smtClean="0"/>
              <a:t>When an image has a lot of colour and detail in it, colour depth is the best term to describe it. Colour depth is the amount of colours that are used in an image. Images with a high amount of colour depth are images that will contain large amounts of colour and detail</a:t>
            </a:r>
            <a:r>
              <a:rPr lang="en-GB" dirty="0" smtClean="0"/>
              <a:t>. Colour depth is represented in “bits”.</a:t>
            </a:r>
          </a:p>
          <a:p>
            <a:pPr marL="0" indent="0">
              <a:buNone/>
            </a:pP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smtClean="0"/>
              <a:t>Unit 30 - D2</a:t>
            </a:r>
            <a:endParaRPr lang="en-GB"/>
          </a:p>
        </p:txBody>
      </p:sp>
    </p:spTree>
    <p:extLst>
      <p:ext uri="{BB962C8B-B14F-4D97-AF65-F5344CB8AC3E}">
        <p14:creationId xmlns:p14="http://schemas.microsoft.com/office/powerpoint/2010/main" val="4096880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TotalTime>
  <Words>597</Words>
  <Application>Microsoft Office PowerPoint</Application>
  <PresentationFormat>Widescreen</PresentationFormat>
  <Paragraphs>31</Paragraphs>
  <Slides>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File size and image quality</vt:lpstr>
      <vt:lpstr>Bitmap formats chosen:</vt:lpstr>
      <vt:lpstr>Vector formats chosen:</vt:lpstr>
      <vt:lpstr>Compression techniques</vt:lpstr>
      <vt:lpstr>Image resolution</vt:lpstr>
      <vt:lpstr>Colour depth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 size and image quality</dc:title>
  <dc:creator>Gladys Nzita-Mak</dc:creator>
  <cp:lastModifiedBy>Gladys Nzita-Mak</cp:lastModifiedBy>
  <cp:revision>43</cp:revision>
  <dcterms:created xsi:type="dcterms:W3CDTF">2015-02-05T18:03:17Z</dcterms:created>
  <dcterms:modified xsi:type="dcterms:W3CDTF">2015-02-08T22:09:02Z</dcterms:modified>
</cp:coreProperties>
</file>